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79" r:id="rId3"/>
    <p:sldId id="380" r:id="rId4"/>
    <p:sldId id="366" r:id="rId5"/>
    <p:sldId id="378" r:id="rId6"/>
    <p:sldId id="372" r:id="rId7"/>
  </p:sldIdLst>
  <p:sldSz cx="12190413" cy="6859588"/>
  <p:notesSz cx="6761163" cy="9942513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E46C0A"/>
    <a:srgbClr val="C0504D"/>
    <a:srgbClr val="1F497D"/>
    <a:srgbClr val="9BBB59"/>
    <a:srgbClr val="5177A6"/>
    <a:srgbClr val="285891"/>
    <a:srgbClr val="0DC323"/>
    <a:srgbClr val="C105C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711" autoAdjust="0"/>
  </p:normalViewPr>
  <p:slideViewPr>
    <p:cSldViewPr>
      <p:cViewPr varScale="1">
        <p:scale>
          <a:sx n="80" d="100"/>
          <a:sy n="80" d="100"/>
        </p:scale>
        <p:origin x="120" y="60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6598ECC-2881-4A46-B3AB-115CAB2A42BF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46125"/>
            <a:ext cx="6621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78A4A3-3DFE-45EC-9725-897BA071CF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87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A4A3-3DFE-45EC-9725-897BA071CF61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79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73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653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967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1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B0AAA-931C-427A-8BF2-8B789A76BC6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56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9E44-B545-48F9-B4A0-6C835821682D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30441-B941-426A-AE24-F5C6F02E0A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9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525C-EBAC-44B2-A4E8-F1AB8E0BB8BB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C804C-2383-43C4-9654-B4CB0CF9B9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AD05-8CA2-484D-98C4-B1F6701E00B7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002F-0B91-45EC-BCF2-CBF3E88FD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52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3AE3-DB60-41DD-BA94-AC93AE7EA371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780D0-2866-4193-8532-03576D24CF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0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A604-C665-4A35-A4C4-BF918C224515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71049-AC99-46FB-97AA-70A80B92E7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4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4E8-7008-40C1-8F5C-52CE89109376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4656E-98B4-480A-83EA-62D1744B6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7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F48C-7E66-4E02-873F-B310E84F45B4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72A6-003D-4DCB-BC02-CD2F37D41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51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5906-3FBC-4A55-ABA8-FEE9F9BD97EC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CD0B-E5A5-483B-9529-E2E4C51301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14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3E3A-3F4E-4D4C-9E29-5FEFDE5B10DE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A494-F3D7-4E12-ACEE-AAA1F10A5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4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65F3-34A9-4335-953B-DFFA79477DD1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118C2-E649-4D4D-B0F1-19FFE9EF3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11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5103-7089-49FA-A876-7BF4F0625EB9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87E13-42BC-415C-97F0-000177DE0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24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D5E0F-C4FE-49AD-8ED1-11FF844D07FD}" type="datetimeFigureOut">
              <a:rPr lang="ru-RU"/>
              <a:pPr>
                <a:defRPr/>
              </a:pPr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defTabSz="121917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B75F31-F244-42D6-8A2E-5227CC9DE8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613" rtl="0" eaLnBrk="1" fontAlgn="base" hangingPunct="1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17613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5.jpeg"/><Relationship Id="rId5" Type="http://schemas.openxmlformats.org/officeDocument/2006/relationships/hyperlink" Target="https://disk.yandex.ru/d/nESDdL1PlHxC5Q" TargetMode="External"/><Relationship Id="rId10" Type="http://schemas.openxmlformats.org/officeDocument/2006/relationships/hyperlink" Target="https://vk.com/labbezvlg" TargetMode="External"/><Relationship Id="rId4" Type="http://schemas.openxmlformats.org/officeDocument/2006/relationships/hyperlink" Target="http://kvantorium34.ru/labbez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2913707"/>
            <a:ext cx="12190413" cy="93836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002060"/>
              </a:solidFill>
            </a:endParaRP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 Актуальные вопросы профилактики детского </a:t>
            </a:r>
          </a:p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002060"/>
                </a:solidFill>
              </a:rPr>
              <a:t>дорожно</a:t>
            </a:r>
            <a:r>
              <a:rPr lang="ru-RU" sz="2800" b="1" i="1" dirty="0" smtClean="0">
                <a:solidFill>
                  <a:srgbClr val="002060"/>
                </a:solidFill>
              </a:rPr>
              <a:t> – транспортного травматизма</a:t>
            </a:r>
            <a:r>
              <a:rPr lang="ru-RU" sz="2800" b="1" i="1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846734" y="1272637"/>
            <a:ext cx="91424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</a:rPr>
              <a:t>КОМИТЕТ ОБРАЗОВАНИЯ, НАУКИ И МОЛОДЕЖНОЙ ПОЛИТИКИ ВОЛГОГРАДСКОЙ ОБЛАСТИ</a:t>
            </a:r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Рисунок 5" descr="gerb_volgogradskoy_oblast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164" y="251432"/>
            <a:ext cx="864394" cy="8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471470" y="6259072"/>
            <a:ext cx="267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dirty="0">
                <a:solidFill>
                  <a:srgbClr val="002060"/>
                </a:solidFill>
              </a:rPr>
              <a:t>ВОЛГОГРАД, 2023 г.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5300" y="5653088"/>
            <a:ext cx="54229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Лунева </a:t>
            </a:r>
            <a:r>
              <a:rPr lang="ru-RU" altLang="ru-RU" sz="1800" dirty="0" err="1">
                <a:solidFill>
                  <a:srgbClr val="002060"/>
                </a:solidFill>
              </a:rPr>
              <a:t>Яха</a:t>
            </a:r>
            <a:r>
              <a:rPr lang="ru-RU" altLang="ru-RU" sz="1800" dirty="0">
                <a:solidFill>
                  <a:srgbClr val="002060"/>
                </a:solidFill>
              </a:rPr>
              <a:t> </a:t>
            </a:r>
            <a:r>
              <a:rPr lang="ru-RU" altLang="ru-RU" sz="1800" dirty="0" err="1" smtClean="0">
                <a:solidFill>
                  <a:srgbClr val="002060"/>
                </a:solidFill>
              </a:rPr>
              <a:t>Хасанбековна</a:t>
            </a:r>
            <a:r>
              <a:rPr lang="ru-RU" altLang="ru-RU" sz="1800" dirty="0" smtClean="0">
                <a:solidFill>
                  <a:srgbClr val="002060"/>
                </a:solidFill>
              </a:rPr>
              <a:t>, </a:t>
            </a:r>
            <a:endParaRPr lang="ru-RU" altLang="ru-RU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>
                <a:solidFill>
                  <a:srgbClr val="002060"/>
                </a:solidFill>
              </a:rPr>
              <a:t>начальник отдела </a:t>
            </a:r>
            <a:endParaRPr lang="ru-RU" altLang="ru-RU" sz="1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</a:rPr>
              <a:t>дополнительного образования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Статистика дорожно-транспортных происшествий (ДТП) с участием детей </a:t>
            </a:r>
          </a:p>
          <a:p>
            <a:r>
              <a:rPr lang="ru-RU" dirty="0"/>
              <a:t>за период (январь - июль 2023 года)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Всего в ДТП погибло:</a:t>
            </a:r>
          </a:p>
          <a:p>
            <a:r>
              <a:rPr lang="ru-RU" b="1" dirty="0"/>
              <a:t>10</a:t>
            </a:r>
            <a:r>
              <a:rPr lang="ru-RU" dirty="0"/>
              <a:t> человек в возрасте до 18 лет при нарушении правил БДД водителями, в том числе </a:t>
            </a:r>
            <a:r>
              <a:rPr lang="ru-RU" b="1" dirty="0"/>
              <a:t>9</a:t>
            </a:r>
            <a:r>
              <a:rPr lang="ru-RU" dirty="0"/>
              <a:t> детей в возрасте до 16 лет.</a:t>
            </a:r>
          </a:p>
          <a:p>
            <a:r>
              <a:rPr lang="ru-RU" dirty="0"/>
              <a:t>Ранено:</a:t>
            </a:r>
          </a:p>
          <a:p>
            <a:r>
              <a:rPr lang="ru-RU" dirty="0"/>
              <a:t>всего - </a:t>
            </a:r>
            <a:r>
              <a:rPr lang="ru-RU" b="1" dirty="0"/>
              <a:t>276</a:t>
            </a:r>
            <a:r>
              <a:rPr lang="ru-RU" dirty="0"/>
              <a:t> человек в возрасте до 18 лет</a:t>
            </a:r>
            <a:r>
              <a:rPr lang="ru-RU" b="1" dirty="0"/>
              <a:t>, 224</a:t>
            </a:r>
            <a:r>
              <a:rPr lang="ru-RU" dirty="0"/>
              <a:t> ребенка в возрасте до 16 лет;</a:t>
            </a:r>
          </a:p>
          <a:p>
            <a:r>
              <a:rPr lang="ru-RU" b="1" dirty="0"/>
              <a:t>185 </a:t>
            </a:r>
            <a:r>
              <a:rPr lang="ru-RU" dirty="0"/>
              <a:t>детей из-за нарушений ПДД водителями;</a:t>
            </a:r>
          </a:p>
          <a:p>
            <a:r>
              <a:rPr lang="ru-RU" b="1" dirty="0"/>
              <a:t>51</a:t>
            </a:r>
            <a:r>
              <a:rPr lang="ru-RU" dirty="0"/>
              <a:t> ребенок по своей неосторожности.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62" y="212536"/>
            <a:ext cx="1058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Статистика дорожно-транспортных происшествий (ДТП) с участием детей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за период (январь - август 2023 года)</a:t>
            </a:r>
          </a:p>
        </p:txBody>
      </p:sp>
      <p:sp>
        <p:nvSpPr>
          <p:cNvPr id="28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4" y="1152193"/>
            <a:ext cx="1092050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Всего в ДТП погибло: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16 человек в возрасте до 18 лет (из них 14 детей в возрасте до 14 лет)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-при нарушении правил БДД водителями – 15 человек (из них 14 детей в возрасте до 16 лет).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Ранено: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всего – 335 человек в возрасте до 18 лет, 277 детей в возрасте до 16 лет;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281 ребенок из-за нарушений ПДД водителями;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54 ребенка по своей неосторожности.</a:t>
            </a:r>
          </a:p>
          <a:p>
            <a:pPr algn="ctr"/>
            <a:endParaRPr lang="ru-RU" alt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=""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5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Статистика дорожно-транспортных происшествий (ДТП) с участием детей </a:t>
            </a:r>
          </a:p>
          <a:p>
            <a:r>
              <a:rPr lang="ru-RU" dirty="0"/>
              <a:t>за период (январь - июль 2023 года)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Всего в ДТП погибло:</a:t>
            </a:r>
          </a:p>
          <a:p>
            <a:r>
              <a:rPr lang="ru-RU" b="1" dirty="0"/>
              <a:t>10</a:t>
            </a:r>
            <a:r>
              <a:rPr lang="ru-RU" dirty="0"/>
              <a:t> человек в возрасте до 18 лет при нарушении правил БДД водителями, в том числе </a:t>
            </a:r>
            <a:r>
              <a:rPr lang="ru-RU" b="1" dirty="0"/>
              <a:t>9</a:t>
            </a:r>
            <a:r>
              <a:rPr lang="ru-RU" dirty="0"/>
              <a:t> детей в возрасте до 16 лет.</a:t>
            </a:r>
          </a:p>
          <a:p>
            <a:r>
              <a:rPr lang="ru-RU" dirty="0"/>
              <a:t>Ранено:</a:t>
            </a:r>
          </a:p>
          <a:p>
            <a:r>
              <a:rPr lang="ru-RU" dirty="0"/>
              <a:t>всего - </a:t>
            </a:r>
            <a:r>
              <a:rPr lang="ru-RU" b="1" dirty="0"/>
              <a:t>276</a:t>
            </a:r>
            <a:r>
              <a:rPr lang="ru-RU" dirty="0"/>
              <a:t> человек в возрасте до 18 лет</a:t>
            </a:r>
            <a:r>
              <a:rPr lang="ru-RU" b="1" dirty="0"/>
              <a:t>, 224</a:t>
            </a:r>
            <a:r>
              <a:rPr lang="ru-RU" dirty="0"/>
              <a:t> ребенка в возрасте до 16 лет;</a:t>
            </a:r>
          </a:p>
          <a:p>
            <a:r>
              <a:rPr lang="ru-RU" b="1" dirty="0"/>
              <a:t>185 </a:t>
            </a:r>
            <a:r>
              <a:rPr lang="ru-RU" dirty="0"/>
              <a:t>детей из-за нарушений ПДД водителями;</a:t>
            </a:r>
          </a:p>
          <a:p>
            <a:r>
              <a:rPr lang="ru-RU" b="1" dirty="0"/>
              <a:t>51</a:t>
            </a:r>
            <a:r>
              <a:rPr lang="ru-RU" dirty="0"/>
              <a:t> ребенок по своей неосторожности.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686" y="214148"/>
            <a:ext cx="10585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Основные причины детского </a:t>
            </a:r>
            <a:r>
              <a:rPr lang="ru-RU" sz="2000" b="1" i="1" dirty="0" err="1">
                <a:solidFill>
                  <a:srgbClr val="002060"/>
                </a:solidFill>
              </a:rPr>
              <a:t>дорожно</a:t>
            </a:r>
            <a:r>
              <a:rPr lang="ru-RU" sz="2000" b="1" i="1" dirty="0">
                <a:solidFill>
                  <a:srgbClr val="002060"/>
                </a:solidFill>
              </a:rPr>
              <a:t> – транспортного травматизма в Волгоградской области (январь - август 2023 года)</a:t>
            </a:r>
          </a:p>
        </p:txBody>
      </p:sp>
      <p:sp>
        <p:nvSpPr>
          <p:cNvPr id="28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34" y="1152193"/>
            <a:ext cx="10920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i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ru-RU" alt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=""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58EA63DF-0F7C-47FB-B00B-7B113CDE8CAB}"/>
              </a:ext>
            </a:extLst>
          </p:cNvPr>
          <p:cNvSpPr/>
          <p:nvPr/>
        </p:nvSpPr>
        <p:spPr>
          <a:xfrm>
            <a:off x="180795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пассажиры: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128 детей в возрасте до 16 лет, 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детей погибло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 скорости, езда без удерживающих устройств и ремней безопасности, отвлечение внимания (дети, мобильные устройства),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автомобилем </a:t>
            </a:r>
          </a:p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нетрезвом состоянии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71119DB7-BB59-49C2-9E73-5CE1E9FC4889}"/>
              </a:ext>
            </a:extLst>
          </p:cNvPr>
          <p:cNvSpPr/>
          <p:nvPr/>
        </p:nvSpPr>
        <p:spPr>
          <a:xfrm>
            <a:off x="4170308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пешеходы: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94 ребенка в возрасте до 16 лет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улицы в неположенном месте, на красный или желтый сигнал светофора, передвижение в темное время суток без использования </a:t>
            </a:r>
            <a:r>
              <a:rPr 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световозвращающих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элементов в одежде и аксессуарах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C2E9AEC-3E9A-45E1-A4DF-0A4CEBDB40F7}"/>
              </a:ext>
            </a:extLst>
          </p:cNvPr>
          <p:cNvSpPr/>
          <p:nvPr/>
        </p:nvSpPr>
        <p:spPr>
          <a:xfrm>
            <a:off x="8123635" y="922034"/>
            <a:ext cx="3849796" cy="58201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– водители: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Попали в ДТП и получили ранения 55 детей в возрасте до 16 лет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  <a:p>
            <a:pPr algn="ctr"/>
            <a:endParaRPr lang="ru-RU" sz="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скоростного режима при передвижении на мопедах, мотоциклах </a:t>
            </a:r>
            <a:endParaRPr lang="en-US" sz="1800" b="1" i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подростка ранены), езда в неположенном месте, нарушение правил передвижения через проезжую часть дороги велосипедистами, детьми, использующими средства индивидуальной мобильности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 ребенок ранен)</a:t>
            </a:r>
          </a:p>
        </p:txBody>
      </p:sp>
    </p:spTree>
    <p:extLst>
      <p:ext uri="{BB962C8B-B14F-4D97-AF65-F5344CB8AC3E}">
        <p14:creationId xmlns:p14="http://schemas.microsoft.com/office/powerpoint/2010/main" val="236514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2361066" y="3155"/>
            <a:ext cx="2671120" cy="2594640"/>
          </a:xfrm>
          <a:prstGeom prst="rect">
            <a:avLst/>
          </a:prstGeom>
          <a:blipFill dpi="0" rotWithShape="1">
            <a:blip r:embed="rId4" cstate="print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="" xmlns:a16="http://schemas.microsoft.com/office/drawing/2014/main" id="{0F496331-0891-4154-8CC7-7B1A71414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62" y="212536"/>
            <a:ext cx="105851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ПЛАН ПРОВЕДЕНИЯ ПРОФИЛАКТИЧЕСКОГО МЕСЯЧНИКА  "БЕЗОПАСНОСТЬ ДОРОЖНОГО ДВИЖЕНИЯ" В ОБРАЗОВАТЕЛЬНЫХ ОРГАНИЗАЦИЯХ ВОЛГОГРАДСКОЙ ОБЛАСТИ  С </a:t>
            </a:r>
            <a:r>
              <a:rPr lang="ru-RU" sz="2000" b="1" i="1" dirty="0" smtClean="0">
                <a:solidFill>
                  <a:srgbClr val="002060"/>
                </a:solidFill>
              </a:rPr>
              <a:t>25.08.2023 </a:t>
            </a:r>
            <a:r>
              <a:rPr lang="ru-RU" sz="2000" b="1" i="1" dirty="0">
                <a:solidFill>
                  <a:srgbClr val="002060"/>
                </a:solidFill>
              </a:rPr>
              <a:t>– 25.09.2023</a:t>
            </a:r>
            <a:endParaRPr lang="ru-RU" alt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8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2807" y="4444019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Утвержден вице-губернатором-руководителем аппарата Губернатора Волгоградской области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от 21.08.2023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pic>
        <p:nvPicPr>
          <p:cNvPr id="49" name="Picture 6" descr="E:\министерство презентация\фото на титул\Untitled-7.png">
            <a:extLst>
              <a:ext uri="{FF2B5EF4-FFF2-40B4-BE49-F238E27FC236}">
                <a16:creationId xmlns="" xmlns:a16="http://schemas.microsoft.com/office/drawing/2014/main" id="{D008FB2F-138B-43B2-93B0-C739F88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04" y="5569957"/>
            <a:ext cx="1016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7" descr="C:\Users\Джек\Desktop\доклад Бочаров\red_cross_magnetic_sign-260-x-2.jpg">
            <a:extLst>
              <a:ext uri="{FF2B5EF4-FFF2-40B4-BE49-F238E27FC236}">
                <a16:creationId xmlns="" xmlns:a16="http://schemas.microsoft.com/office/drawing/2014/main" id="{BB42D3B6-04EA-426D-AE6B-78B8B5AA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0" y="5763451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8" descr="C:\Users\Джек\Desktop\доклад Бочаров\logoгибдд.png">
            <a:extLst>
              <a:ext uri="{FF2B5EF4-FFF2-40B4-BE49-F238E27FC236}">
                <a16:creationId xmlns="" xmlns:a16="http://schemas.microsoft.com/office/drawing/2014/main" id="{B4147F1B-B67C-4F35-9180-33783DC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91" y="5677112"/>
            <a:ext cx="8350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9" descr="C:\Users\Джек\Desktop\доклад Бочаров\depositphotos_4604781-Video-And-Audio-Icon-Set.png">
            <a:extLst>
              <a:ext uri="{FF2B5EF4-FFF2-40B4-BE49-F238E27FC236}">
                <a16:creationId xmlns="" xmlns:a16="http://schemas.microsoft.com/office/drawing/2014/main" id="{1DF1EF52-11A2-4C43-827D-8BACCF6B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42" y="5611915"/>
            <a:ext cx="895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80" descr="C:\Users\Джек\Desktop\доклад Бочаров\16035621-микрофон-иконки.jpg">
            <a:extLst>
              <a:ext uri="{FF2B5EF4-FFF2-40B4-BE49-F238E27FC236}">
                <a16:creationId xmlns="" xmlns:a16="http://schemas.microsoft.com/office/drawing/2014/main" id="{AF2208FE-4A66-4C82-8575-2B89AA34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05" y="564139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 descr="C:\Users\Джек\Desktop\доклад нованна\4.png">
            <a:extLst>
              <a:ext uri="{FF2B5EF4-FFF2-40B4-BE49-F238E27FC236}">
                <a16:creationId xmlns="" xmlns:a16="http://schemas.microsoft.com/office/drawing/2014/main" id="{1930688D-091C-4712-A4D4-CCBA039C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48" y="5778625"/>
            <a:ext cx="736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E:\министерство презентация\мужчина.png">
            <a:extLst>
              <a:ext uri="{FF2B5EF4-FFF2-40B4-BE49-F238E27FC236}">
                <a16:creationId xmlns="" xmlns:a16="http://schemas.microsoft.com/office/drawing/2014/main" id="{83F9517D-D2CB-45A4-BC45-6F26CABD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088" y="5486896"/>
            <a:ext cx="4950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E:\министерство презентация\женщина.png">
            <a:extLst>
              <a:ext uri="{FF2B5EF4-FFF2-40B4-BE49-F238E27FC236}">
                <a16:creationId xmlns="" xmlns:a16="http://schemas.microsoft.com/office/drawing/2014/main" id="{22021417-7BB2-4932-B6F6-BEFEFC38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25" y="5484082"/>
            <a:ext cx="470477" cy="10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gerb_volgogradskoy_oblasti.png">
            <a:extLst>
              <a:ext uri="{FF2B5EF4-FFF2-40B4-BE49-F238E27FC236}">
                <a16:creationId xmlns=""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63.userapi.com/impg/ajsjHksteWFi6CxZhXVqwIaeyjJNeSuJD8wvtA/jz1xXvujWvE.jpg?size=828x768&amp;quality=96&amp;sign=987db77859d54061d3e4dd3a0d16a786&amp;type=album">
            <a:extLst>
              <a:ext uri="{FF2B5EF4-FFF2-40B4-BE49-F238E27FC236}">
                <a16:creationId xmlns="" xmlns:a16="http://schemas.microsoft.com/office/drawing/2014/main" id="{81A0EFD5-0907-4173-B4A3-3274683E3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963" r="22740" b="39502"/>
          <a:stretch/>
        </p:blipFill>
        <p:spPr bwMode="auto">
          <a:xfrm>
            <a:off x="3485836" y="5741971"/>
            <a:ext cx="762259" cy="70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316" y="1500336"/>
            <a:ext cx="4458620" cy="28236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013" y="1630203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Перечень поручений Губернатора Волгоградской области по итогам оперативного совещания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14.08.2023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sp>
        <p:nvSpPr>
          <p:cNvPr id="30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606" y="2673092"/>
            <a:ext cx="571546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Перечень поручений вице-губернатора-руководителя аппарата Губернатора Волгоградской области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</a:rPr>
              <a:t>от 17.08.2023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400" dirty="0"/>
          </a:p>
        </p:txBody>
      </p:sp>
      <p:sp>
        <p:nvSpPr>
          <p:cNvPr id="32" name="TextBox 63">
            <a:extLst>
              <a:ext uri="{FF2B5EF4-FFF2-40B4-BE49-F238E27FC236}">
                <a16:creationId xmlns="" xmlns:a16="http://schemas.microsoft.com/office/drawing/2014/main" id="{60F4C73D-64CC-46AC-9A1E-F2EB71F8D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606" y="3820778"/>
            <a:ext cx="57154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002060"/>
                </a:solidFill>
              </a:rPr>
              <a:t>Письма комитета образования, науки и молодежной политики Волгоградской области:</a:t>
            </a:r>
          </a:p>
          <a:p>
            <a:r>
              <a:rPr lang="ru-RU" altLang="ru-RU" sz="1600" b="1" dirty="0">
                <a:solidFill>
                  <a:srgbClr val="002060"/>
                </a:solidFill>
              </a:rPr>
              <a:t>от 18.08.2023 № И-21/7577,</a:t>
            </a:r>
            <a:endParaRPr lang="ru-RU" altLang="ru-RU" sz="1400" dirty="0"/>
          </a:p>
          <a:p>
            <a:r>
              <a:rPr lang="ru-RU" altLang="ru-RU" sz="1600" b="1" dirty="0">
                <a:solidFill>
                  <a:srgbClr val="002060"/>
                </a:solidFill>
              </a:rPr>
              <a:t>от 29.08.2023 № 16-08-22/4291</a:t>
            </a:r>
          </a:p>
        </p:txBody>
      </p:sp>
    </p:spTree>
    <p:extLst>
      <p:ext uri="{BB962C8B-B14F-4D97-AF65-F5344CB8AC3E}">
        <p14:creationId xmlns:p14="http://schemas.microsoft.com/office/powerpoint/2010/main" val="17743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5BB203C-46D8-40EA-B1C1-AA97DB30B324}"/>
              </a:ext>
            </a:extLst>
          </p:cNvPr>
          <p:cNvSpPr/>
          <p:nvPr/>
        </p:nvSpPr>
        <p:spPr>
          <a:xfrm>
            <a:off x="3023372" y="375199"/>
            <a:ext cx="6719752" cy="6484389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7146" y="1560350"/>
            <a:ext cx="3751464" cy="350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http://kvantorium34.ru/labbez</a:t>
            </a: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422" y="1125538"/>
            <a:ext cx="5955982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71">
            <a:extLst>
              <a:ext uri="{FF2B5EF4-FFF2-40B4-BE49-F238E27FC236}">
                <a16:creationId xmlns="" xmlns:a16="http://schemas.microsoft.com/office/drawing/2014/main" id="{C1AE9FCA-0CCE-4408-9520-EEEFA4B6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884" y="5144306"/>
            <a:ext cx="639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1800" b="1" i="1" dirty="0">
                <a:solidFill>
                  <a:srgbClr val="002060"/>
                </a:solidFill>
              </a:rPr>
              <a:t>по ссылке:</a:t>
            </a:r>
            <a:r>
              <a:rPr lang="ru-RU" sz="2000" dirty="0"/>
              <a:t> </a:t>
            </a:r>
            <a:r>
              <a:rPr lang="ru-RU" sz="2000" u="sng" dirty="0">
                <a:hlinkClick r:id="rId5"/>
              </a:rPr>
              <a:t>https://disk.yandex.ru/d/nESDdL1PlHxC5Q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sp>
        <p:nvSpPr>
          <p:cNvPr id="24" name="TextBox 63">
            <a:extLst>
              <a:ext uri="{FF2B5EF4-FFF2-40B4-BE49-F238E27FC236}">
                <a16:creationId xmlns="" xmlns:a16="http://schemas.microsoft.com/office/drawing/2014/main" id="{D61C7B2F-E676-44C1-8026-44BF91B9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1470" y="3501232"/>
            <a:ext cx="136095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Предоставлены УГИБДД ГУ МВД России по Волгоградской области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подготовленных в рамках "Стратегии России без ДТП 2018-2030":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 "Автокресло", "Безопасный переход. Водитель", "Безопасный переход. Пешеход",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"Комментатор", "Не приближайся",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"Пешеходы", "Пиктограммы"</a:t>
            </a:r>
            <a:endParaRPr lang="ru-RU" altLang="ru-RU" sz="1800" b="1" i="1" dirty="0">
              <a:solidFill>
                <a:srgbClr val="002060"/>
              </a:solidFill>
            </a:endParaRPr>
          </a:p>
        </p:txBody>
      </p:sp>
      <p:pic>
        <p:nvPicPr>
          <p:cNvPr id="59" name="Рисунок 5" descr="gerb_volgogradskoy_oblasti.png">
            <a:extLst>
              <a:ext uri="{FF2B5EF4-FFF2-40B4-BE49-F238E27FC236}">
                <a16:creationId xmlns="" xmlns:a16="http://schemas.microsoft.com/office/drawing/2014/main" id="{544C32B2-6523-45C1-8614-6AF8A19FDF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63.userapi.com/impg/ajsjHksteWFi6CxZhXVqwIaeyjJNeSuJD8wvtA/jz1xXvujWvE.jpg?size=828x768&amp;quality=96&amp;sign=987db77859d54061d3e4dd3a0d16a786&amp;type=album">
            <a:extLst>
              <a:ext uri="{FF2B5EF4-FFF2-40B4-BE49-F238E27FC236}">
                <a16:creationId xmlns="" xmlns:a16="http://schemas.microsoft.com/office/drawing/2014/main" id="{81A0EFD5-0907-4173-B4A3-3274683E3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963" r="22740" b="39502"/>
          <a:stretch/>
        </p:blipFill>
        <p:spPr bwMode="auto">
          <a:xfrm>
            <a:off x="10738676" y="143646"/>
            <a:ext cx="1206515" cy="11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2AD9178-FFA3-4C40-88E3-788510DD9BD7}"/>
              </a:ext>
            </a:extLst>
          </p:cNvPr>
          <p:cNvSpPr/>
          <p:nvPr/>
        </p:nvSpPr>
        <p:spPr>
          <a:xfrm>
            <a:off x="808794" y="98467"/>
            <a:ext cx="10072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по профилактике детского дорожно-транспортного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травматизма  «Лаборатория безопасности»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2198" y="1072340"/>
            <a:ext cx="1362247" cy="1362247"/>
          </a:xfrm>
          <a:prstGeom prst="rect">
            <a:avLst/>
          </a:prstGeom>
        </p:spPr>
      </p:pic>
      <p:pic>
        <p:nvPicPr>
          <p:cNvPr id="30" name="Picture 78" descr="C:\Users\Джек\Desktop\доклад Бочаров\logoгибдд.png">
            <a:extLst>
              <a:ext uri="{FF2B5EF4-FFF2-40B4-BE49-F238E27FC236}">
                <a16:creationId xmlns="" xmlns:a16="http://schemas.microsoft.com/office/drawing/2014/main" id="{B4147F1B-B67C-4F35-9180-33783DC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38" y="3572670"/>
            <a:ext cx="1271674" cy="11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3985" y="1143778"/>
            <a:ext cx="291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hlinkClick r:id="rId10"/>
              </a:rPr>
              <a:t>https://vk.com/labbezvlg</a:t>
            </a:r>
            <a:endParaRPr lang="ru-RU" sz="20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5074" y="2501100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Профилактические видеоролики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 </a:t>
            </a:r>
            <a:r>
              <a:rPr lang="ru-RU" b="1" i="1" dirty="0">
                <a:solidFill>
                  <a:srgbClr val="002060"/>
                </a:solidFill>
              </a:rPr>
              <a:t>обучению детей ПДД</a:t>
            </a:r>
            <a:endParaRPr lang="ru-RU" dirty="0"/>
          </a:p>
        </p:txBody>
      </p:sp>
      <p:pic>
        <p:nvPicPr>
          <p:cNvPr id="33" name="Picture 2" descr="https://obraz.volgograd.ru/upload/iblock/533/PD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0" y="4394977"/>
            <a:ext cx="3286148" cy="2464611"/>
          </a:xfrm>
          <a:prstGeom prst="rect">
            <a:avLst/>
          </a:prstGeom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0" y="929464"/>
            <a:ext cx="4094942" cy="252667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3817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2754" y="614540"/>
            <a:ext cx="6576228" cy="6408712"/>
          </a:xfrm>
          <a:prstGeom prst="rect">
            <a:avLst/>
          </a:prstGeom>
          <a:blipFill dpi="0" rotWithShape="1">
            <a:blip r:embed="rId3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7214" y="837506"/>
            <a:ext cx="5414529" cy="3521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5006" y="1701602"/>
            <a:ext cx="5414529" cy="330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61028" y="1068449"/>
            <a:ext cx="3829385" cy="173628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51661" y="3891671"/>
            <a:ext cx="5217322" cy="102014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42310" y="1498074"/>
            <a:ext cx="40925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с 01 сентября 2023 года во всех образовательных организациях уроков безопасности дорожного движения, бесед, мастер-классов, ежедневных «минуток безопасности» с привлечением сотрудников территориальных отделений УИГИБДД МВД России по Волгоградской области;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разработка индивидуальных схем безопасных маршрутов движения детей «Дом-Школа-Дом»;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обучающие мероприятия (семинары, совещания, конференции) для педагогических работников;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443" y="64064"/>
            <a:ext cx="11112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УЧАСТИЕ ОБРАЗОВАТЕЛЬНЫХ ОРГАНИЗАЦИЙ В МЕРОПРИЯТИЯХ МЕСЯЧНИКА </a:t>
            </a:r>
          </a:p>
          <a:p>
            <a:pPr algn="ctr"/>
            <a:r>
              <a:rPr lang="ru-RU" sz="1800" b="1" i="1" dirty="0">
                <a:solidFill>
                  <a:srgbClr val="002060"/>
                </a:solidFill>
              </a:rPr>
              <a:t>«БЕЗОПАСНОСТЬ ДОРОЖНОГО ДВИЖЕНИЯ» С 25.08.2023</a:t>
            </a:r>
          </a:p>
        </p:txBody>
      </p:sp>
      <p:pic>
        <p:nvPicPr>
          <p:cNvPr id="15" name="Рисунок 5" descr="gerb_volgogradskoy_oblasti.png">
            <a:extLst>
              <a:ext uri="{FF2B5EF4-FFF2-40B4-BE49-F238E27FC236}">
                <a16:creationId xmlns="" xmlns:a16="http://schemas.microsoft.com/office/drawing/2014/main" id="{B527D98B-5C1B-42A8-A6DA-C75F7085F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" y="3154"/>
            <a:ext cx="590393" cy="6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s://sun9-24.userapi.com/impg/t7QYcm6l5AKxKFFJz8DMIbom7IaX5ym9WqVCgw/gld24XvX5go.jpg?size=746x464&amp;quality=95&amp;sign=dcb9bd833ee544efd6a3befeb4cb1efb&amp;type=album">
            <a:extLst>
              <a:ext uri="{FF2B5EF4-FFF2-40B4-BE49-F238E27FC236}">
                <a16:creationId xmlns="" xmlns:a16="http://schemas.microsoft.com/office/drawing/2014/main" id="{0E88AC9F-BE6B-4A41-BB71-42B3F16CF6C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3" y="4357930"/>
            <a:ext cx="3757491" cy="2168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82495" y="1687983"/>
            <a:ext cx="38763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обновление, актуализация Паспортов дорожной безопасности образовательной организации;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инструктажи педагогических работников по вопросам соблюдения ПДД, с обязательной отметкой в журналах по технике безопасности</a:t>
            </a:r>
            <a:r>
              <a:rPr lang="ru-RU" sz="1400" b="1" dirty="0">
                <a:solidFill>
                  <a:srgbClr val="002060"/>
                </a:solidFill>
              </a:rPr>
              <a:t>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86588"/>
            <a:ext cx="4827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Организационные мероприятия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09322" y="858026"/>
            <a:ext cx="6860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Мероприятия с детьми, родителями, педагогами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1554" y="1518184"/>
            <a:ext cx="40136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организация работы «родительских патрулей»;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родительских собраний, онлайн-лекций, круглых столов 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с привлечением сотрудников территориальных отделений УИГИБДД МВД России по Волгоградской области;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проведение акций, конкурсов,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флешмобов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для детей и родителей, в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т.ч.в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рамках всероссийской «Недели безопасности»;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Широкое освещение мероприятий в СМИ, на сайтах образовательных организаций, органов управления образованием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8412" y="5954510"/>
            <a:ext cx="653331" cy="6533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59758" y="5683002"/>
            <a:ext cx="58442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инструктажа с обучающимися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при организации перевозок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школьными автобусами</a:t>
            </a:r>
          </a:p>
        </p:txBody>
      </p:sp>
    </p:spTree>
    <p:extLst>
      <p:ext uri="{BB962C8B-B14F-4D97-AF65-F5344CB8AC3E}">
        <p14:creationId xmlns:p14="http://schemas.microsoft.com/office/powerpoint/2010/main" val="1372697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атериалы о достижениях отрали Образование_для комфин" id="{2C8D5686-6645-487A-A3BA-D0DD90AC5A03}" vid="{47CCB472-25B8-443C-A27F-559C0262D38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Материалы о достижениях отрали Образование_для комфин</Template>
  <TotalTime>12810</TotalTime>
  <Words>524</Words>
  <Application>Microsoft Office PowerPoint</Application>
  <PresentationFormat>Произвольный</PresentationFormat>
  <Paragraphs>118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Лунева Яха Хасамбековна</cp:lastModifiedBy>
  <cp:revision>621</cp:revision>
  <cp:lastPrinted>2023-08-23T09:24:29Z</cp:lastPrinted>
  <dcterms:created xsi:type="dcterms:W3CDTF">2018-03-13T15:10:50Z</dcterms:created>
  <dcterms:modified xsi:type="dcterms:W3CDTF">2023-09-20T12:37:01Z</dcterms:modified>
</cp:coreProperties>
</file>