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0" r:id="rId2"/>
  </p:sldMasterIdLst>
  <p:notesMasterIdLst>
    <p:notesMasterId r:id="rId31"/>
  </p:notesMasterIdLst>
  <p:handoutMasterIdLst>
    <p:handoutMasterId r:id="rId32"/>
  </p:handoutMasterIdLst>
  <p:sldIdLst>
    <p:sldId id="264" r:id="rId3"/>
    <p:sldId id="331" r:id="rId4"/>
    <p:sldId id="371" r:id="rId5"/>
    <p:sldId id="334" r:id="rId6"/>
    <p:sldId id="339" r:id="rId7"/>
    <p:sldId id="340" r:id="rId8"/>
    <p:sldId id="361" r:id="rId9"/>
    <p:sldId id="358" r:id="rId10"/>
    <p:sldId id="347" r:id="rId11"/>
    <p:sldId id="349" r:id="rId12"/>
    <p:sldId id="351" r:id="rId13"/>
    <p:sldId id="370" r:id="rId14"/>
    <p:sldId id="354" r:id="rId15"/>
    <p:sldId id="357" r:id="rId16"/>
    <p:sldId id="363" r:id="rId17"/>
    <p:sldId id="359" r:id="rId18"/>
    <p:sldId id="362" r:id="rId19"/>
    <p:sldId id="281" r:id="rId20"/>
    <p:sldId id="282" r:id="rId21"/>
    <p:sldId id="283" r:id="rId22"/>
    <p:sldId id="325" r:id="rId23"/>
    <p:sldId id="329" r:id="rId24"/>
    <p:sldId id="330" r:id="rId25"/>
    <p:sldId id="360" r:id="rId26"/>
    <p:sldId id="311" r:id="rId27"/>
    <p:sldId id="367" r:id="rId28"/>
    <p:sldId id="368" r:id="rId29"/>
    <p:sldId id="369" r:id="rId3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5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43" autoAdjust="0"/>
  </p:normalViewPr>
  <p:slideViewPr>
    <p:cSldViewPr showGuides="1">
      <p:cViewPr varScale="1">
        <p:scale>
          <a:sx n="44" d="100"/>
          <a:sy n="44" d="100"/>
        </p:scale>
        <p:origin x="-77" y="-749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t>11.11.2021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11.11.2021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853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Инструкции</a:t>
            </a:r>
            <a:r>
              <a:rPr lang="ru-RU" baseline="0" dirty="0" smtClean="0"/>
              <a:t> для организаторов двух частные.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434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04A1C9B-7A2B-44C3-8BFF-0BBA262A32D4}" type="slidenum">
              <a:rPr lang="ru-RU" altLang="ru-RU" smtClean="0">
                <a:ea typeface="宋体" pitchFamily="2" charset="-122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ru-RU" altLang="ru-RU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9C39878-E12C-4DA7-B42E-99EC2C620D99}" type="slidenum">
              <a:rPr lang="ru-RU" altLang="ru-RU" smtClean="0">
                <a:ea typeface="宋体" pitchFamily="2" charset="-122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ru-RU" altLang="ru-RU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5D9F1BE-EC1B-4356-AA8D-B9C964D17DE4}" type="slidenum">
              <a:rPr lang="ru-RU" altLang="ru-RU" smtClean="0">
                <a:ea typeface="宋体" pitchFamily="2" charset="-122"/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ru-RU" altLang="ru-RU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5D9F1BE-EC1B-4356-AA8D-B9C964D17DE4}" type="slidenum">
              <a:rPr lang="ru-RU" altLang="ru-RU" smtClean="0">
                <a:ea typeface="宋体" pitchFamily="2" charset="-122"/>
              </a:rPr>
              <a:pPr algn="r" eaLnBrk="1" hangingPunct="1">
                <a:spcBef>
                  <a:spcPct val="0"/>
                </a:spcBef>
              </a:pPr>
              <a:t>12</a:t>
            </a:fld>
            <a:endParaRPr lang="ru-RU" altLang="ru-RU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F787FC10-C4AB-4493-BCEE-F54D1E27927D}" type="slidenum">
              <a:rPr lang="ru-RU" altLang="ru-RU" smtClean="0">
                <a:ea typeface="SimSun" pitchFamily="2" charset="-122"/>
              </a:rPr>
              <a:pPr/>
              <a:t>13</a:t>
            </a:fld>
            <a:endParaRPr lang="ru-RU" altLang="ru-RU" smtClean="0">
              <a:ea typeface="SimSun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03E9DBE-5BB3-4F1F-9C06-E0DE7B0C3028}" type="slidenum">
              <a:rPr lang="ru-RU" altLang="ru-RU" smtClean="0">
                <a:ea typeface="宋体" pitchFamily="2" charset="-122"/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ru-RU" altLang="ru-RU" smtClean="0"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404534"/>
            <a:ext cx="7764913" cy="1646302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050834"/>
            <a:ext cx="7764913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92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09600"/>
            <a:ext cx="8594429" cy="3403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11.11.2021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20782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3632200"/>
            <a:ext cx="722264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11.11.2021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0" name="TextBox 19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2399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4095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1931988"/>
            <a:ext cx="8594429" cy="2595460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11.11.2021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0347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11.11.2021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1852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09600"/>
            <a:ext cx="858596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11.11.2021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27028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11.11.2021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1546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09600"/>
            <a:ext cx="130440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09600"/>
            <a:ext cx="705831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11.11.2021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2540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t>11.11.2021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336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700868"/>
            <a:ext cx="8594429" cy="1826581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47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160589"/>
            <a:ext cx="418294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160590"/>
            <a:ext cx="418294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11.11.2021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6010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160983"/>
            <a:ext cx="4184533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2737246"/>
            <a:ext cx="418453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160983"/>
            <a:ext cx="4184528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2737246"/>
            <a:ext cx="418452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11.11.2021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3275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11.11.2021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2555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11.11.2021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6108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498604"/>
            <a:ext cx="3853524" cy="1278466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14925"/>
            <a:ext cx="451236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2777069"/>
            <a:ext cx="385352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11.11.2021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6121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4800600"/>
            <a:ext cx="859442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09600"/>
            <a:ext cx="859442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5367338"/>
            <a:ext cx="8594428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11.11.2021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6276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160590"/>
            <a:ext cx="859442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041363"/>
            <a:ext cx="911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11.11.2021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041363"/>
            <a:ext cx="62959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041363"/>
            <a:ext cx="68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37847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17601" y="1916832"/>
            <a:ext cx="8649220" cy="288059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итогового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  (изложения)  </a:t>
            </a:r>
            <a:b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организациях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2021/2022 учебном году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7601" y="5445224"/>
            <a:ext cx="10881467" cy="1244600"/>
          </a:xfrm>
        </p:spPr>
        <p:txBody>
          <a:bodyPr>
            <a:normAutofit fontScale="92500" lnSpcReduction="10000"/>
          </a:bodyPr>
          <a:lstStyle/>
          <a:p>
            <a:pPr algn="r">
              <a:defRPr/>
            </a:pPr>
            <a:endParaRPr lang="ru-RU" altLang="ru-RU" sz="2600" b="1" dirty="0" smtClean="0">
              <a:solidFill>
                <a:srgbClr val="002060"/>
              </a:solidFill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  <a:p>
            <a:pPr algn="r">
              <a:defRPr/>
            </a:pPr>
            <a:r>
              <a:rPr lang="ru-RU" alt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Специалист РЦОИ</a:t>
            </a: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  <a:p>
            <a:pPr algn="r">
              <a:defRPr/>
            </a:pPr>
            <a:r>
              <a:rPr lang="ru-RU" alt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</a:rPr>
              <a:t>     Попова Лариса Фёдоровна</a:t>
            </a: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1269877" y="260648"/>
            <a:ext cx="95050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u"/>
              <a:defRPr sz="2000" b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dirty="0">
                <a:solidFill>
                  <a:srgbClr val="002060"/>
                </a:solidFill>
                <a:effectLst/>
                <a:latin typeface="Times New Roman" pitchFamily="18" charset="0"/>
              </a:rPr>
              <a:t>ГАУ ДПО «Волгоградская государственная академия последипломного образования</a:t>
            </a:r>
            <a:r>
              <a:rPr lang="ru-RU" altLang="ru-RU" sz="180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»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</a:rPr>
              <a:t> «Центр оценки качества образования»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0" dirty="0" smtClean="0">
                <a:solidFill>
                  <a:srgbClr val="002060"/>
                </a:solidFill>
                <a:effectLst/>
                <a:latin typeface="Times New Roman" pitchFamily="18" charset="0"/>
              </a:rPr>
              <a:t>Региональный центр обработки информации</a:t>
            </a:r>
            <a:endParaRPr lang="ru-RU" altLang="ru-RU" sz="1800" b="0" dirty="0">
              <a:solidFill>
                <a:srgbClr val="002060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26161" y="6172200"/>
            <a:ext cx="4536504" cy="517624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оябрь 2021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12188825" cy="1071563"/>
          </a:xfrm>
          <a:prstGeom prst="rect">
            <a:avLst/>
          </a:prstGeom>
          <a:solidFill>
            <a:srgbClr val="4396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ru-RU" altLang="ru-RU" sz="3200" b="1" dirty="0">
                <a:solidFill>
                  <a:schemeClr val="bg1"/>
                </a:solidFill>
              </a:rPr>
              <a:t>Заполнение бланка регистрации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79327" y="1408114"/>
            <a:ext cx="1148839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/>
              </a:rPr>
              <a:t>В средней части бланка регистрации расположена краткая инструкция по заполнению бланков и выполнению итогового сочинения (изложения), а также поле для подписи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участника.</a:t>
            </a: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Смотрим «Правила заполнения бланков»</a:t>
            </a:r>
            <a:endParaRPr lang="ru-RU" sz="2400" b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22532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3429000"/>
            <a:ext cx="10377412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25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12188825" cy="764704"/>
          </a:xfrm>
          <a:prstGeom prst="rect">
            <a:avLst/>
          </a:prstGeom>
          <a:solidFill>
            <a:srgbClr val="4396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оформления бланков участника со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статусом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закончил»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6398" y="786930"/>
            <a:ext cx="11378654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если участник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состоянию здоровья или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др. причинам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может завершить написание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ИС(И),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может покинуть место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проведения.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оригинале бланка регистрации такого участника организатор ставит метку в поле «Не закончил» и свою подпись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Организатор вносит соответствующую отметку в форму ИС-05,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форме участник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ставит свою подпись. Составляется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 (форма ИС-08).</a:t>
            </a:r>
          </a:p>
          <a:p>
            <a:pPr algn="just">
              <a:defRPr/>
            </a:pP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 окончании ИС(И) комплект бланков такого участника кладется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в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пакет  аудитории. Копирование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обучающего, досрочно завершившего ИС(И), </a:t>
            </a:r>
            <a:r>
              <a:rPr lang="ru-RU" sz="2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проводится.</a:t>
            </a:r>
          </a:p>
          <a:p>
            <a:pPr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 МПК такое ИС(И) </a:t>
            </a:r>
            <a:r>
              <a:rPr lang="ru-RU" sz="2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проверяется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Ответственное лицо в МПК за перенос результатов оценивания в оригинале бланка регистрации  вносит метку в поле </a:t>
            </a:r>
            <a:r>
              <a:rPr lang="ru-RU" sz="2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«Незачет»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работе в целом и ставит свою подпись.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585" y="4434081"/>
            <a:ext cx="5040560" cy="238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149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"/>
            <a:ext cx="12188825" cy="548679"/>
          </a:xfrm>
          <a:prstGeom prst="rect">
            <a:avLst/>
          </a:prstGeom>
          <a:solidFill>
            <a:srgbClr val="4396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оформления бланков участника со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статусом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«Удален»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6398" y="548680"/>
            <a:ext cx="11060935" cy="38779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5250" algn="just">
              <a:buAutoNum type="arabicPeriod"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если участник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нарушил установленные требования, он удаляется с итогового сочинения (изложения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оригинале бланка регистрации такого участника организатор ставит метку в поле «Удален» и свою подпись.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рганизатор вносит соответствующую отметку в форму ИС-05, в данной форме участник ставит свою подпись. Составляется акт (форма ИС-09). </a:t>
            </a:r>
          </a:p>
          <a:p>
            <a:pPr marL="95250" algn="just">
              <a:defRPr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 окончании ИС(И) комплект бланков такого участника кладется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в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пакет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аудитории. Копирование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обучающегося, удаленного с ИС(И),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проводится.</a:t>
            </a:r>
          </a:p>
          <a:p>
            <a:pPr marL="95250" algn="just">
              <a:defRPr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МПК такое ИС(И) не проверяется. Ответственное лицо в МПК за перенос результатов оценивания в оригинале бланка регистрации  вносит метку в поле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«Незачет»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работе в целом и ставит свою подпись.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948" y="4367054"/>
            <a:ext cx="4495800" cy="2402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36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88825" cy="1155700"/>
          </a:xfrm>
          <a:prstGeom prst="rect">
            <a:avLst/>
          </a:prstGeom>
          <a:solidFill>
            <a:srgbClr val="4396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t">
              <a:defRPr/>
            </a:pPr>
            <a:r>
              <a:rPr lang="ru-RU" altLang="ru-RU" sz="3200" b="1" dirty="0"/>
              <a:t>Особенности заполнения</a:t>
            </a:r>
          </a:p>
          <a:p>
            <a:pPr algn="ctr" fontAlgn="t">
              <a:defRPr/>
            </a:pPr>
            <a:r>
              <a:rPr lang="ru-RU" altLang="ru-RU" sz="3200" b="1" dirty="0"/>
              <a:t> бланка записи ответов</a:t>
            </a:r>
            <a:r>
              <a:rPr lang="ru-RU" altLang="ru-RU" sz="3200" dirty="0"/>
              <a:t>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18348" y="2078416"/>
            <a:ext cx="5760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400" b="1" dirty="0" smtClean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В </a:t>
            </a:r>
            <a:r>
              <a:rPr lang="ru-RU" altLang="ru-RU" sz="2400" b="1" dirty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бланке записи участники итогового сочинения (изложения) переписывают </a:t>
            </a:r>
            <a:r>
              <a:rPr lang="ru-RU" altLang="ru-RU" sz="2400" b="1" u="sng" dirty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название выбранной ими темы сочинения (текста изложения).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88" y="2030791"/>
            <a:ext cx="469582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863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780" y="764704"/>
            <a:ext cx="11520133" cy="5893048"/>
          </a:xfrm>
        </p:spPr>
        <p:txBody>
          <a:bodyPr rtlCol="0">
            <a:noAutofit/>
          </a:bodyPr>
          <a:lstStyle/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Несовпадение </a:t>
            </a:r>
            <a:r>
              <a:rPr lang="ru-RU" alt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 работы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регистрационного бланка и кодов работы бланков записей.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41338" algn="l"/>
              </a:tabLst>
              <a:defRPr/>
            </a:pP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Организаторы в аудиториях путают бланки нескольких участников между собой при выдаче бланков 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41338" algn="l"/>
              </a:tabLst>
              <a:defRPr/>
            </a:pP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Передача неиспользованных </a:t>
            </a:r>
            <a:r>
              <a:rPr lang="ru-RU" alt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</a:t>
            </a: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участника другому участнику</a:t>
            </a:r>
          </a:p>
          <a:p>
            <a:pPr marL="31750" indent="-31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Неправильное заполнение полей бланков регистрации и бланков записей.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Несовпадение </a:t>
            </a:r>
            <a:r>
              <a:rPr lang="ru-RU" alt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номера </a:t>
            </a: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</a:t>
            </a:r>
          </a:p>
          <a:p>
            <a:pPr marL="511228" indent="-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Незаполненные обязательные поля (особенно в бланках записей)</a:t>
            </a:r>
            <a:endParaRPr lang="ru-RU" altLang="ru-RU" sz="2800" b="1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1228" indent="-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Неверное заполнение поля «место проведения»</a:t>
            </a:r>
          </a:p>
          <a:p>
            <a:pPr marL="511228" indent="-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указан код выполняемой работы</a:t>
            </a:r>
          </a:p>
          <a:p>
            <a:pPr marL="511228" indent="-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800" b="1" dirty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 указано количество бланков записи у </a:t>
            </a:r>
            <a:r>
              <a:rPr lang="ru-RU" altLang="ru-RU" sz="2800" b="1" dirty="0" smtClean="0">
                <a:solidFill>
                  <a:srgbClr val="5B9BD5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</a:t>
            </a:r>
            <a:endParaRPr lang="ru-RU" altLang="ru-RU" sz="2800" b="1" dirty="0">
              <a:solidFill>
                <a:srgbClr val="5B9BD5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5780" y="0"/>
            <a:ext cx="11073633" cy="76470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ошибки </a:t>
            </a:r>
            <a:r>
              <a:rPr lang="ru-RU" sz="2800" b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написания </a:t>
            </a:r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участниками ИС (И) в ОО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326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370" y="231775"/>
            <a:ext cx="10969943" cy="5921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r>
              <a:rPr lang="ru-RU" alt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этапе </a:t>
            </a:r>
            <a:r>
              <a:rPr lang="ru-RU" alt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печати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852" y="1171575"/>
            <a:ext cx="5561151" cy="5399088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Печать </a:t>
            </a: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комплектов бланков в школе </a:t>
            </a: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производился </a:t>
            </a: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нескольких компьютерах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</a:t>
            </a: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комплектов бланков на принтерах с дефектными картриджами, </a:t>
            </a: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оставляющими </a:t>
            </a: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полосы и посторонние отпечатки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</a:t>
            </a: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комплектов бланков на принтерах с бледными отпечатками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</a:t>
            </a:r>
            <a:r>
              <a:rPr lang="ru-RU" alt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ксерокопий комплектов </a:t>
            </a: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</a:t>
            </a:r>
            <a:endParaRPr lang="ru-RU" alt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6003" y="889001"/>
            <a:ext cx="3730711" cy="47672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8657" y="2305050"/>
            <a:ext cx="3686273" cy="45227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55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3"/>
          <p:cNvSpPr>
            <a:spLocks noGrp="1"/>
          </p:cNvSpPr>
          <p:nvPr>
            <p:ph type="title"/>
          </p:nvPr>
        </p:nvSpPr>
        <p:spPr>
          <a:xfrm>
            <a:off x="189689" y="188640"/>
            <a:ext cx="11827661" cy="657225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Функционал руководителя МПК по проверке ИС(И)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321476" y="836712"/>
            <a:ext cx="11749599" cy="432048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u"/>
              <a:defRPr sz="2000" b="1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latin typeface="Times New Roman" pitchFamily="18" charset="0"/>
                <a:cs typeface="Times New Roman" panose="02020603050405020304" pitchFamily="18" charset="0"/>
              </a:rPr>
              <a:t>1. Определение состава и обязанностей персонала МПК.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2. Подготовка места, оборудования и материалов для работы МПК.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3. Получение </a:t>
            </a:r>
            <a:r>
              <a:rPr lang="ru-RU" sz="2800" b="0" kern="0" dirty="0" smtClean="0">
                <a:solidFill>
                  <a:schemeClr val="tx2"/>
                </a:solidFill>
                <a:latin typeface="Times New Roman" pitchFamily="18" charset="0"/>
                <a:cs typeface="Times New Roman" panose="02020603050405020304" pitchFamily="18" charset="0"/>
              </a:rPr>
              <a:t>1</a:t>
            </a: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.12.2021 (приказ №</a:t>
            </a:r>
            <a:r>
              <a:rPr lang="ru-RU" sz="2800" b="0" kern="0" dirty="0" smtClean="0">
                <a:solidFill>
                  <a:schemeClr val="tx2"/>
                </a:solidFill>
                <a:latin typeface="Times New Roman" pitchFamily="18" charset="0"/>
                <a:cs typeface="Times New Roman" panose="02020603050405020304" pitchFamily="18" charset="0"/>
              </a:rPr>
              <a:t>959</a:t>
            </a: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anose="02020603050405020304" pitchFamily="18" charset="0"/>
              </a:rPr>
              <a:t>) </a:t>
            </a:r>
            <a:r>
              <a:rPr lang="ru-RU" sz="2800" b="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ОО конвертов с </a:t>
            </a: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оригиналами и конверты с копиями бланков ИС(И).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!!!ОО СПО, </a:t>
            </a:r>
            <a:r>
              <a:rPr lang="ru-RU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СОШ УФСИН и ВСШ№</a:t>
            </a:r>
            <a:r>
              <a:rPr lang="ru-RU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передают оригиналы и бланки </a:t>
            </a:r>
            <a:r>
              <a:rPr lang="ru-RU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формы в </a:t>
            </a:r>
            <a:r>
              <a:rPr lang="ru-RU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МПК соответствующих муниципалитетов (городских округов).</a:t>
            </a:r>
            <a:endParaRPr lang="ru-RU" sz="28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Эксперт проверяет работы - копии ИС(И) из аудитории и заполняет ИС-06 . Каждое ИС(И) проверяется </a:t>
            </a:r>
            <a:r>
              <a:rPr lang="ru-RU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28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экспертом </a:t>
            </a:r>
            <a:r>
              <a:rPr lang="ru-RU" sz="2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sz="28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раз.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kern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b="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Ответственное </a:t>
            </a: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лицо переносит результаты ИС(И) из копий бланков в оригиналы. Контроль за заполнением обязательных полей.</a:t>
            </a:r>
          </a:p>
          <a:p>
            <a:pPr>
              <a:defRPr/>
            </a:pPr>
            <a:endParaRPr lang="ru-RU" kern="0" dirty="0" smtClean="0">
              <a:effectLst/>
            </a:endParaRPr>
          </a:p>
          <a:p>
            <a:pPr>
              <a:defRPr/>
            </a:pPr>
            <a:endParaRPr lang="ru-RU" kern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kern="0" dirty="0" smtClean="0">
              <a:effectLst/>
            </a:endParaRPr>
          </a:p>
          <a:p>
            <a:pPr>
              <a:defRPr/>
            </a:pPr>
            <a:endParaRPr lang="ru-RU" kern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1252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188640"/>
            <a:ext cx="10157354" cy="648072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Функционал руководителя МПК по проверке ИС(И)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6573" y="1052736"/>
            <a:ext cx="116652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80975" algn="l"/>
              </a:tabLst>
              <a:defRPr/>
            </a:pPr>
            <a:r>
              <a:rPr lang="ru-RU" sz="280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Тех</a:t>
            </a:r>
            <a:r>
              <a:rPr lang="ru-RU" sz="2800" kern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специалист </a:t>
            </a:r>
            <a:r>
              <a:rPr lang="ru-RU" sz="280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сканирует бланки.</a:t>
            </a:r>
          </a:p>
          <a:p>
            <a:pPr>
              <a:tabLst>
                <a:tab pos="180975" algn="l"/>
              </a:tabLst>
              <a:defRPr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7. В случае необходимости о</a:t>
            </a:r>
            <a:r>
              <a:rPr lang="ru-RU" sz="280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рганизует </a:t>
            </a:r>
            <a:r>
              <a:rPr lang="ru-RU" sz="2800" kern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повторную проверку итогового сочинения (изложения) обучающихся по поручению </a:t>
            </a:r>
            <a:r>
              <a:rPr lang="ru-RU" sz="280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ОИВ.</a:t>
            </a:r>
            <a:endParaRPr lang="ru-RU" sz="2800" kern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180975" algn="l"/>
              </a:tabLst>
              <a:defRPr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!!!Проверка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оценивание итогового сочинения (изложения) предметными комиссиями должна завершиться до 7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декабря 2021г.. 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180975" algn="l"/>
              </a:tabLst>
              <a:defRPr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!!! До 7 декабря 2021г. 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администраторы ЕГЭ по защищенному каналу связи передают сканы ИС (И) и формы в РЦОИ для последующей обработки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014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8433" y="1196752"/>
            <a:ext cx="11715393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</a:rPr>
              <a:t>1 этап. Оценка сочинения на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соответствие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</a:rPr>
              <a:t>требованиям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.</a:t>
            </a:r>
          </a:p>
          <a:p>
            <a:pPr algn="just">
              <a:defRPr/>
            </a:pPr>
            <a:endParaRPr lang="ru-RU" altLang="ru-RU" sz="28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just">
              <a:defRPr/>
            </a:pPr>
            <a:r>
              <a:rPr lang="ru-RU" b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№ </a:t>
            </a:r>
            <a:r>
              <a:rPr lang="ru-RU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«Объем итогового сочинения» 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количество слов – от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350; минимум - 250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слов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(со служебными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максимума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нет;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Выставляется </a:t>
            </a:r>
            <a:r>
              <a:rPr lang="ru-RU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«незачет»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невыполнение требования </a:t>
            </a:r>
            <a:r>
              <a:rPr lang="ru-RU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 1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«незачет» </a:t>
            </a:r>
            <a:r>
              <a:rPr lang="ru-RU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работу в целом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(такое сочинение </a:t>
            </a:r>
            <a:r>
              <a:rPr lang="ru-RU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проверяется по критериям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оценивания)</a:t>
            </a:r>
          </a:p>
          <a:p>
            <a:pPr algn="just">
              <a:defRPr/>
            </a:pPr>
            <a:r>
              <a:rPr lang="ru-RU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№ 2  «Самостоятельность написания ИС» </a:t>
            </a:r>
            <a:endParaRPr lang="ru-RU" u="sng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допускается списывание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сочинения; допускается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прямое или косвенное цитирование с обязательной ссылкой на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источник; объем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цитирования не должен превышать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объем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собственного текста участника. </a:t>
            </a:r>
            <a:endParaRPr lang="ru-RU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признано </a:t>
            </a: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несамостоятельным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выставляется </a:t>
            </a:r>
            <a:r>
              <a:rPr lang="ru-RU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«незачет»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невыполнение 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 2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«незачет» </a:t>
            </a:r>
            <a:r>
              <a:rPr lang="ru-RU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работу в 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сочинение </a:t>
            </a:r>
            <a:r>
              <a:rPr lang="ru-RU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проверяется по критериям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139659" y="90489"/>
            <a:ext cx="118729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u"/>
              <a:defRPr sz="2000" b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оценивания и оформления бланков ИС(И) </a:t>
            </a:r>
          </a:p>
          <a:p>
            <a:pPr algn="ctr" eaLnBrk="1" hangingPunct="1">
              <a:spcBef>
                <a:spcPct val="0"/>
              </a:spcBef>
              <a:buClrTx/>
              <a:buNone/>
            </a:pP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экспертами МПК</a:t>
            </a:r>
          </a:p>
        </p:txBody>
      </p:sp>
    </p:spTree>
    <p:extLst>
      <p:ext uri="{BB962C8B-B14F-4D97-AF65-F5344CB8AC3E}">
        <p14:creationId xmlns:p14="http://schemas.microsoft.com/office/powerpoint/2010/main" val="109376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2"/>
          <p:cNvSpPr>
            <a:spLocks noChangeArrowheads="1"/>
          </p:cNvSpPr>
          <p:nvPr/>
        </p:nvSpPr>
        <p:spPr bwMode="auto">
          <a:xfrm>
            <a:off x="405780" y="613709"/>
            <a:ext cx="11467229" cy="609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u"/>
              <a:defRPr sz="2000" b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600" dirty="0">
                <a:solidFill>
                  <a:srgbClr val="FF0000"/>
                </a:solidFill>
                <a:effectLst/>
                <a:latin typeface="Times New Roman" pitchFamily="18" charset="0"/>
              </a:rPr>
              <a:t>Критерии </a:t>
            </a:r>
            <a:r>
              <a:rPr lang="ru-RU" altLang="ru-RU" sz="2600" u="sng" dirty="0">
                <a:solidFill>
                  <a:srgbClr val="FF0000"/>
                </a:solidFill>
                <a:effectLst/>
                <a:latin typeface="Times New Roman" pitchFamily="18" charset="0"/>
              </a:rPr>
              <a:t>№ 1 и № 2 </a:t>
            </a:r>
            <a:r>
              <a:rPr lang="ru-RU" altLang="ru-RU" sz="2600" dirty="0">
                <a:solidFill>
                  <a:srgbClr val="FF0000"/>
                </a:solidFill>
                <a:effectLst/>
                <a:latin typeface="Times New Roman" pitchFamily="18" charset="0"/>
              </a:rPr>
              <a:t>являются основными.</a:t>
            </a:r>
            <a:r>
              <a:rPr lang="ru-RU" altLang="ru-RU" sz="2600" i="1" dirty="0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  <a:endParaRPr lang="ru-RU" altLang="ru-RU" sz="2600" b="0" dirty="0">
              <a:solidFill>
                <a:srgbClr val="FF0000"/>
              </a:solidFill>
              <a:effectLst/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600" u="sng" dirty="0">
                <a:solidFill>
                  <a:schemeClr val="tx1"/>
                </a:solidFill>
                <a:effectLst/>
                <a:latin typeface="Times New Roman" pitchFamily="18" charset="0"/>
              </a:rPr>
              <a:t>Для получения «зачета» </a:t>
            </a:r>
            <a:r>
              <a:rPr lang="ru-RU" altLang="ru-RU" sz="26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за итоговое сочинение необходимо получить «зачет» </a:t>
            </a:r>
            <a:r>
              <a:rPr lang="ru-RU" altLang="ru-RU" sz="2600" u="sng" dirty="0">
                <a:solidFill>
                  <a:schemeClr val="tx1"/>
                </a:solidFill>
                <a:effectLst/>
                <a:latin typeface="Times New Roman" pitchFamily="18" charset="0"/>
              </a:rPr>
              <a:t>по критериям </a:t>
            </a:r>
            <a:r>
              <a:rPr lang="ru-RU" altLang="ru-RU" sz="2600" u="sng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№ </a:t>
            </a:r>
            <a:r>
              <a:rPr lang="ru-RU" altLang="ru-RU" sz="2600" u="sng" dirty="0">
                <a:solidFill>
                  <a:schemeClr val="tx1"/>
                </a:solidFill>
                <a:effectLst/>
                <a:latin typeface="Times New Roman" pitchFamily="18" charset="0"/>
              </a:rPr>
              <a:t>1 и № 2 </a:t>
            </a:r>
            <a:r>
              <a:rPr lang="ru-RU" altLang="ru-RU" sz="2600" b="0" u="sng" dirty="0">
                <a:solidFill>
                  <a:schemeClr val="tx1"/>
                </a:solidFill>
                <a:effectLst/>
                <a:latin typeface="Times New Roman" pitchFamily="18" charset="0"/>
              </a:rPr>
              <a:t>(</a:t>
            </a:r>
            <a:r>
              <a:rPr lang="ru-RU" altLang="ru-RU" sz="2600" b="0" dirty="0">
                <a:solidFill>
                  <a:srgbClr val="FF0000"/>
                </a:solidFill>
                <a:effectLst/>
                <a:latin typeface="Times New Roman" pitchFamily="18" charset="0"/>
              </a:rPr>
              <a:t>выставление «незачета» по одному из этих критериев автоматически ведет к «незачету» за работу в целом</a:t>
            </a:r>
            <a:r>
              <a:rPr lang="ru-RU" altLang="ru-RU" sz="26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), </a:t>
            </a:r>
            <a:r>
              <a:rPr lang="ru-RU" altLang="ru-RU" sz="2600" u="sng" dirty="0">
                <a:solidFill>
                  <a:schemeClr val="tx1"/>
                </a:solidFill>
                <a:effectLst/>
                <a:latin typeface="Times New Roman" pitchFamily="18" charset="0"/>
              </a:rPr>
              <a:t>а также дополнительно «зачет» по одному из </a:t>
            </a:r>
            <a:r>
              <a:rPr lang="ru-RU" altLang="ru-RU" sz="2600" u="sng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критериев.</a:t>
            </a:r>
            <a:endParaRPr lang="ru-RU" altLang="ru-RU" sz="2600" u="sng" dirty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600" dirty="0">
                <a:solidFill>
                  <a:schemeClr val="tx1"/>
                </a:solidFill>
                <a:effectLst/>
                <a:latin typeface="Times New Roman" pitchFamily="18" charset="0"/>
              </a:rPr>
              <a:t>Критерий № 1 «Соответствие теме» </a:t>
            </a:r>
            <a:endParaRPr lang="ru-RU" altLang="ru-RU" sz="26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6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«Незачет» ставится только в случае, если сочинение не соответствует теме или в нем не прослеживается конкретной цели высказывания, то есть коммуникативного замысла. Во всех остальных случаях выставляется «зачет».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600" dirty="0">
                <a:solidFill>
                  <a:schemeClr val="tx1"/>
                </a:solidFill>
                <a:effectLst/>
                <a:latin typeface="Times New Roman" pitchFamily="18" charset="0"/>
              </a:rPr>
              <a:t>Критерий № 2 «Аргументация. Привлечение литературного материала»</a:t>
            </a:r>
            <a:endParaRPr lang="ru-RU" altLang="ru-RU" sz="26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6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«Незачет» ставится при условии, если сочинение написано без привлечения литературного материала или в нем существенно искажено содержание произведения, или литературные произведения лишь упоминаются в работе, не становясь опорой для аргументации. Во всех остальных случаях выставляется «зачет».</a:t>
            </a:r>
          </a:p>
        </p:txBody>
      </p:sp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2061964" y="90489"/>
            <a:ext cx="77048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u"/>
              <a:defRPr sz="2000" b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2 этап. Оценка сочинения по пяти критериям</a:t>
            </a:r>
            <a:endParaRPr lang="ru-RU" altLang="ru-RU" sz="2800" u="sng" dirty="0"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66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859" y="116632"/>
            <a:ext cx="10148803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положения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478" y="692696"/>
            <a:ext cx="11691563" cy="5976664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(И)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1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2021 года; дополнительные сроки – 2 февраля и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мая 2022 года.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dirty="0">
              <a:solidFill>
                <a:srgbClr val="0405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- 3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часа 55 минут (235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мин). Начало в 10.00 по местному времени.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dirty="0" smtClean="0">
              <a:solidFill>
                <a:srgbClr val="0405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 проводится в школах, СПО – в соответствии со схемой (приказы  № 959 и 951).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dirty="0" smtClean="0">
              <a:solidFill>
                <a:srgbClr val="0405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изложение пишут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 ОВЗ, дети-инвалиды и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инвалиды; обучающиеся в специальных учебно-воспитательных учреждениях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закрытого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типа; обучающиеся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дому.   Для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ОВЗ, детей-инвалидов и инвалидов продолжительность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увеличивается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1,5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часа. При продолжительности 4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более часа организуется питание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перерывы.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 может быть в письменной и устной форме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dirty="0">
              <a:solidFill>
                <a:srgbClr val="0405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10 классов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участвуют в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dirty="0" smtClean="0">
              <a:solidFill>
                <a:srgbClr val="0405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написания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(И) не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включается время, выделенное на 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инструктаж участников, </a:t>
            </a:r>
            <a:r>
              <a:rPr lang="ru-RU" sz="80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ими регистрационных полей и др</a:t>
            </a:r>
            <a:r>
              <a:rPr lang="ru-RU" sz="80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8000" dirty="0" smtClean="0">
              <a:solidFill>
                <a:srgbClr val="0405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 в итоговом сочинении (изложении)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 подаются не позднее чем за две недели до начала проведения итогового сочинения (изложения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т.е. до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ноября 2021г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dirty="0" smtClean="0">
              <a:solidFill>
                <a:srgbClr val="0405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sz="8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47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406928" y="836712"/>
            <a:ext cx="7879713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u"/>
              <a:defRPr sz="2000" b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500" dirty="0">
                <a:solidFill>
                  <a:schemeClr val="tx1"/>
                </a:solidFill>
                <a:effectLst/>
                <a:latin typeface="Times New Roman" pitchFamily="18" charset="0"/>
              </a:rPr>
              <a:t>Критерий № 3 «Композиция и логика рассуждения»</a:t>
            </a:r>
            <a:endParaRPr lang="ru-RU" altLang="ru-RU" sz="25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5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«Незачет» ставится при условии, если грубые логические нарушения мешают пониманию </a:t>
            </a:r>
            <a:r>
              <a:rPr lang="ru-RU" altLang="ru-RU" sz="25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смысла. Во </a:t>
            </a:r>
            <a:r>
              <a:rPr lang="ru-RU" altLang="ru-RU" sz="25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всех остальных случаях выставляется «зачет».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500" dirty="0">
                <a:solidFill>
                  <a:schemeClr val="tx1"/>
                </a:solidFill>
                <a:effectLst/>
                <a:latin typeface="Times New Roman" pitchFamily="18" charset="0"/>
              </a:rPr>
              <a:t>Критерий № 4 «Качество письменной речи»</a:t>
            </a:r>
            <a:endParaRPr lang="ru-RU" altLang="ru-RU" sz="25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5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«Незачет» ставится при условии, если низкое качество речи (в том числе речевые ошибки) существенно затрудняет понимание смысла сочинения. Во всех остальных случаях выставляется «зачет».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500" dirty="0">
                <a:solidFill>
                  <a:schemeClr val="tx1"/>
                </a:solidFill>
                <a:effectLst/>
                <a:latin typeface="Times New Roman" pitchFamily="18" charset="0"/>
              </a:rPr>
              <a:t>Критерий № 5 «Грамотность»</a:t>
            </a:r>
            <a:endParaRPr lang="ru-RU" altLang="ru-RU" sz="25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5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Данный критерий позволяет оценить грамотность выпускника</a:t>
            </a:r>
            <a:r>
              <a:rPr lang="ru-RU" altLang="ru-RU" sz="25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. «</a:t>
            </a:r>
            <a:r>
              <a:rPr lang="ru-RU" altLang="ru-RU" sz="25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Незачет» ставится при условии, если </a:t>
            </a:r>
            <a:r>
              <a:rPr lang="ru-RU" altLang="ru-RU" sz="2500" b="0" dirty="0">
                <a:solidFill>
                  <a:srgbClr val="FF0000"/>
                </a:solidFill>
                <a:effectLst/>
                <a:latin typeface="Times New Roman" pitchFamily="18" charset="0"/>
              </a:rPr>
              <a:t>на 100 слов </a:t>
            </a:r>
            <a:r>
              <a:rPr lang="ru-RU" altLang="ru-RU" sz="25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приходится в сумме </a:t>
            </a:r>
            <a:r>
              <a:rPr lang="ru-RU" altLang="ru-RU" sz="2500" b="0" dirty="0">
                <a:solidFill>
                  <a:srgbClr val="FF0000"/>
                </a:solidFill>
                <a:effectLst/>
                <a:latin typeface="Times New Roman" pitchFamily="18" charset="0"/>
              </a:rPr>
              <a:t>более пяти ошибок: </a:t>
            </a:r>
            <a:r>
              <a:rPr lang="ru-RU" altLang="ru-RU" sz="2500" b="0" dirty="0">
                <a:solidFill>
                  <a:schemeClr val="tx1"/>
                </a:solidFill>
                <a:effectLst/>
                <a:latin typeface="Times New Roman" pitchFamily="18" charset="0"/>
              </a:rPr>
              <a:t>грамматических, орфографических, пунктуационных</a:t>
            </a:r>
            <a:r>
              <a:rPr lang="ru-RU" altLang="ru-RU" sz="2500" b="0" dirty="0" smtClean="0">
                <a:solidFill>
                  <a:schemeClr val="tx1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2042781" y="37660"/>
            <a:ext cx="77048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u"/>
              <a:defRPr sz="2000" b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 dirty="0" smtClean="0">
                <a:solidFill>
                  <a:srgbClr val="C00000"/>
                </a:solidFill>
                <a:latin typeface="Times New Roman" pitchFamily="18" charset="0"/>
              </a:rPr>
              <a:t>2 э</a:t>
            </a:r>
            <a:r>
              <a:rPr lang="ru-RU" alt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тап. Оценка сочинения по критериям</a:t>
            </a:r>
            <a:endParaRPr lang="ru-RU" altLang="ru-RU" sz="2800" u="sng" dirty="0"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24" y="1054176"/>
            <a:ext cx="3109877" cy="539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10774932" y="4795604"/>
            <a:ext cx="1008112" cy="72162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0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2"/>
          <p:cNvSpPr>
            <a:spLocks noGrp="1"/>
          </p:cNvSpPr>
          <p:nvPr>
            <p:ph idx="1"/>
          </p:nvPr>
        </p:nvSpPr>
        <p:spPr>
          <a:xfrm>
            <a:off x="609441" y="347663"/>
            <a:ext cx="10969943" cy="4525962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2800" b="1" u="sng" dirty="0" smtClean="0">
                <a:solidFill>
                  <a:srgbClr val="FF0000"/>
                </a:solidFill>
                <a:latin typeface="Times New Roman" pitchFamily="18" charset="0"/>
              </a:rPr>
              <a:t>Критерии № 1 и № 2 являются основными.</a:t>
            </a:r>
            <a:r>
              <a:rPr lang="ru-RU" altLang="ru-RU" sz="2800" b="1" i="1" u="sng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ru-RU" altLang="ru-RU" sz="2800" b="1" u="sng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Для получения «зачета» за итоговое сочинение необходимо получить «зачет» по критериям № 1 и № 2 (</a:t>
            </a:r>
            <a:r>
              <a:rPr lang="ru-RU" altLang="ru-RU" sz="2800" dirty="0" smtClean="0">
                <a:solidFill>
                  <a:srgbClr val="FF0000"/>
                </a:solidFill>
                <a:latin typeface="Times New Roman" pitchFamily="18" charset="0"/>
              </a:rPr>
              <a:t>выставление «незачета» по одному из этих критериев автоматически ведет к «незачету» за работу в целом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</a:rPr>
              <a:t>), а также дополнительно «зачет» по одному из других критериев.</a:t>
            </a:r>
          </a:p>
          <a:p>
            <a:pPr eaLnBrk="1" hangingPunct="1"/>
            <a:endParaRPr lang="ru-RU" altLang="ru-RU" dirty="0" smtClean="0"/>
          </a:p>
        </p:txBody>
      </p:sp>
      <p:pic>
        <p:nvPicPr>
          <p:cNvPr id="11267" name="Picture 2" descr="C:\Users\Marinades\Desktop\2.ti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48" y="2871789"/>
            <a:ext cx="6060555" cy="371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3" descr="C:\Users\Marinades\Desktop\3.t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104" y="2781301"/>
            <a:ext cx="5819317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854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53852" y="260648"/>
            <a:ext cx="10157354" cy="432048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Критерии оценивания итогового изложения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780" y="980728"/>
            <a:ext cx="11233248" cy="587727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1. Проверка ИИ по требованиям: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№ 1 «Объем итогового изложения» не менее 150 слов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(рекомендуемое 200 слов)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№ 2 «Самостоятельность написания итогового изложения».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2. Проверка по критериям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№1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«Содержание изложения»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ставится при условии, если участник существенно исказил содержание исходного текста или не передал его содержания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«Логичность изложения»-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езачет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ставится при условии, если грубые логические нарушения мешают пониманию смысла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изложенного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№3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«Использование элементов стиля исходного текста»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ставится при условии, если в изложении полностью отсутствуют элементы стиля исходного текста.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«Качество письменной речи»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ставится при условии, если низкое качество речи (в том числе грубые речевые ошибки) существенно затрудняет понимание смысла изложения.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«Грамотность»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участника. «Незачет» ставится при условии, если на 100 слов приходится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сумме более десяти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ошибок: грамматических, орфографических,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пунктуационных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26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844" y="188640"/>
            <a:ext cx="10157354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итогового изложения 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788" y="980728"/>
            <a:ext cx="11449272" cy="561662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8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«</a:t>
            </a:r>
            <a:r>
              <a:rPr lang="ru-RU" altLang="ru-RU" sz="2800" b="1" dirty="0" smtClean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ЗАЧЕТ»  </a:t>
            </a:r>
            <a:r>
              <a:rPr lang="ru-RU" altLang="ru-RU" sz="2800" b="1" dirty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по работе в </a:t>
            </a:r>
            <a:r>
              <a:rPr lang="ru-RU" altLang="ru-RU" sz="2800" b="1" dirty="0" smtClean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целом:</a:t>
            </a:r>
          </a:p>
          <a:p>
            <a:pPr marL="0" indent="528638">
              <a:lnSpc>
                <a:spcPct val="100000"/>
              </a:lnSpc>
              <a:spcBef>
                <a:spcPts val="0"/>
              </a:spcBef>
              <a:defRPr/>
            </a:pPr>
            <a:r>
              <a:rPr lang="ru-RU" altLang="ru-RU" sz="2800" b="1" dirty="0" smtClean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 минимум </a:t>
            </a:r>
            <a:r>
              <a:rPr lang="ru-RU" altLang="ru-RU" sz="2800" b="1" dirty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пять «зачетов»: по  2 требованиям и 3 критериям </a:t>
            </a:r>
            <a:endParaRPr lang="ru-RU" altLang="ru-RU" sz="2800" b="1" dirty="0" smtClean="0">
              <a:solidFill>
                <a:srgbClr val="040508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altLang="ru-RU" sz="2800" b="1" dirty="0" smtClean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800" b="1" dirty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К1, К2 и </a:t>
            </a:r>
            <a:r>
              <a:rPr lang="ru-RU" altLang="ru-RU" sz="2800" b="1" dirty="0" smtClean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К__) </a:t>
            </a:r>
          </a:p>
          <a:p>
            <a:pPr marL="0" indent="528638">
              <a:lnSpc>
                <a:spcPct val="100000"/>
              </a:lnSpc>
              <a:spcBef>
                <a:spcPts val="0"/>
              </a:spcBef>
              <a:defRPr/>
            </a:pPr>
            <a:r>
              <a:rPr lang="ru-RU" altLang="ru-RU" sz="2800" b="1" dirty="0" smtClean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максимум </a:t>
            </a:r>
            <a:r>
              <a:rPr lang="ru-RU" altLang="ru-RU" sz="2800" b="1" dirty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семь «зачетов»: по 2 требованиям и 5 </a:t>
            </a:r>
            <a:r>
              <a:rPr lang="ru-RU" altLang="ru-RU" sz="2800" b="1" dirty="0" smtClean="0">
                <a:solidFill>
                  <a:srgbClr val="040508"/>
                </a:solidFill>
                <a:latin typeface="Times New Roman" pitchFamily="18" charset="0"/>
                <a:cs typeface="Times New Roman" panose="02020603050405020304" pitchFamily="18" charset="0"/>
              </a:rPr>
              <a:t>критериям.</a:t>
            </a:r>
            <a:endParaRPr lang="ru-RU" altLang="ru-RU" sz="2800" b="1" dirty="0">
              <a:solidFill>
                <a:srgbClr val="040508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528638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2800" dirty="0">
              <a:solidFill>
                <a:srgbClr val="0405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8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Проверка </a:t>
            </a:r>
            <a:r>
              <a:rPr lang="ru-RU" sz="28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итогового изложение в устной форме </a:t>
            </a:r>
            <a:r>
              <a:rPr lang="ru-RU" sz="28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по 2 требованиям и 4 критериям; </a:t>
            </a:r>
            <a:r>
              <a:rPr lang="ru-RU" sz="280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проверяется критерий №</a:t>
            </a:r>
            <a:r>
              <a:rPr lang="ru-RU" sz="280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endParaRPr lang="ru-RU" sz="2800" dirty="0">
              <a:solidFill>
                <a:srgbClr val="0405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Аудиозаписи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участников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итогового изложения в устной форме передаются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ассистенту, который в присутствии руководителя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ОО переносит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устные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изложения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из аудиозаписей в бланки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изложения.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форму ИС-05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также внести отметку в поле «Сдавал в устной форме (ОВЗ)». </a:t>
            </a:r>
          </a:p>
        </p:txBody>
      </p:sp>
    </p:spTree>
    <p:extLst>
      <p:ext uri="{BB962C8B-B14F-4D97-AF65-F5344CB8AC3E}">
        <p14:creationId xmlns:p14="http://schemas.microsoft.com/office/powerpoint/2010/main" val="104111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539" y="219074"/>
            <a:ext cx="10969943" cy="1841773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ошибки </a:t>
            </a:r>
            <a:r>
              <a:rPr lang="ru-RU" sz="28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проверки экспертами ИС (И) и перенесения результатов проверки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оригиналы бланков регистрации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538" y="2708920"/>
            <a:ext cx="10969943" cy="2919413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Отсутствовали метки в полях «зачет/незачет» в требованиях и критериях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3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Неверно выставлены метки «зачет /незачет»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49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88825" cy="1184275"/>
          </a:xfrm>
          <a:prstGeom prst="rect">
            <a:avLst/>
          </a:prstGeom>
          <a:solidFill>
            <a:srgbClr val="4396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r>
              <a:rPr lang="ru-RU" altLang="ru-RU" sz="3600" b="1" dirty="0" smtClean="0"/>
              <a:t>                </a:t>
            </a:r>
            <a:r>
              <a:rPr lang="ru-RU" alt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Ошибки</a:t>
            </a:r>
            <a:r>
              <a:rPr lang="ru-RU" alt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останавливающие обработку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975910" y="1363663"/>
            <a:ext cx="621291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2000" b="1" dirty="0">
                <a:solidFill>
                  <a:schemeClr val="accent1">
                    <a:lumMod val="50000"/>
                  </a:schemeClr>
                </a:solidFill>
                <a:effectLst/>
              </a:rPr>
              <a:t>Отсутствие или частичное отсутствие результатов оценивания (критерии)</a:t>
            </a: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ru-RU" altLang="ru-RU" sz="2000" b="1" dirty="0">
                <a:solidFill>
                  <a:schemeClr val="accent1">
                    <a:lumMod val="50000"/>
                  </a:schemeClr>
                </a:solidFill>
                <a:effectLst/>
              </a:rPr>
              <a:t>Отсутствие или частичное отсутствие результатов проверки (зачет/незачет)</a:t>
            </a:r>
          </a:p>
        </p:txBody>
      </p:sp>
      <p:pic>
        <p:nvPicPr>
          <p:cNvPr id="4" name="Picture 3" descr="Копия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764" y="1346201"/>
            <a:ext cx="5025775" cy="234791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Копия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763" y="3494088"/>
            <a:ext cx="5097723" cy="2589212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4413" y="2989264"/>
            <a:ext cx="5402443" cy="31765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6456269" y="5294313"/>
            <a:ext cx="1271785" cy="3937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458114" y="3941763"/>
            <a:ext cx="338578" cy="84613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34781" y="5216525"/>
            <a:ext cx="2579544" cy="471488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362508" y="1992313"/>
            <a:ext cx="251817" cy="5270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74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1989955" y="38100"/>
            <a:ext cx="7704857" cy="528638"/>
          </a:xfrm>
          <a:solidFill>
            <a:schemeClr val="bg2">
              <a:lumMod val="90000"/>
            </a:schemeClr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alt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Ошибки на этапе сканирования работ</a:t>
            </a:r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171407" y="479425"/>
            <a:ext cx="11879872" cy="4525963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Arial" charset="0"/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Бланки сканировались не последовательно. (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Необходимо сканировать сначала регистрационный бланк затем последовательно бланки записей.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Неправильная настройка сканера. 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Необходимо установить в настройках значение «порога» - 100. 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916" y="2420888"/>
            <a:ext cx="7131309" cy="423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41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441" y="231776"/>
            <a:ext cx="10969943" cy="1368425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допустимо!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параметре «</a:t>
            </a: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порог» 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192,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полученное 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может содержать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точки: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79" y="1674814"/>
            <a:ext cx="11050355" cy="470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894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2"/>
          <p:cNvSpPr>
            <a:spLocks noGrp="1"/>
          </p:cNvSpPr>
          <p:nvPr>
            <p:ph idx="1"/>
          </p:nvPr>
        </p:nvSpPr>
        <p:spPr>
          <a:xfrm>
            <a:off x="677158" y="2160590"/>
            <a:ext cx="10597267" cy="3880773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  <a:p>
            <a:pPr marL="0" indent="0" algn="ctr">
              <a:buFontTx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  <a:p>
            <a:pPr marL="0" indent="0" algn="ctr">
              <a:buFontTx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  <a:p>
            <a:pPr marL="0" indent="0" algn="ctr">
              <a:buFontTx/>
              <a:buNone/>
            </a:pPr>
            <a:r>
              <a:rPr lang="ru-RU" altLang="ru-RU" sz="4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marL="0" indent="0" algn="ctr">
              <a:buFontTx/>
              <a:buNone/>
            </a:pP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5178" y="3998838"/>
            <a:ext cx="11711037" cy="23749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горячей линии ГИА-9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ГИА-11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8(8442)606-608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8(8442)606-607</a:t>
            </a:r>
          </a:p>
        </p:txBody>
      </p:sp>
      <p:pic>
        <p:nvPicPr>
          <p:cNvPr id="76804" name="Picture 2" descr="http://profobraz.by/wp-content/uploads/2017/01/urov_obrazov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410" y="304800"/>
            <a:ext cx="4894574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Marinades\Desktop\992cd0b81a6e1043ed0e77c07c5ff2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124" y="186877"/>
            <a:ext cx="5135860" cy="325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40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884" y="188640"/>
            <a:ext cx="8856984" cy="50405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Повторный допуск к написанию ИС(И)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158" y="692696"/>
            <a:ext cx="11177894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Методические рекомендации по  организации  и проведению итогового сочинения (изложения) в 2021-2022 учебном году»,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траница 13, пункт  2.4.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и проведения ИС(И) для лиц с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детей-инвалидов и инвалидов </a:t>
            </a:r>
            <a:endParaRPr lang="ru-RU" sz="32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Методические рекомендации по  организации  и проведению итогового сочинения (изложения) в 2021-2022 учебном году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 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 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26, пункт 4.3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Устная форма - страница 29, пункт 4.3.5.8.</a:t>
            </a:r>
          </a:p>
          <a:p>
            <a:pPr marL="0" indent="0"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29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3"/>
          <p:cNvSpPr>
            <a:spLocks noGrp="1"/>
          </p:cNvSpPr>
          <p:nvPr>
            <p:ph type="title"/>
          </p:nvPr>
        </p:nvSpPr>
        <p:spPr>
          <a:xfrm>
            <a:off x="189756" y="476672"/>
            <a:ext cx="11809311" cy="100811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руководителя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при подготовке 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(И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</a:t>
            </a:r>
            <a:r>
              <a:rPr lang="ru-RU" sz="28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ноября 2021 г.)</a:t>
            </a:r>
            <a:endParaRPr lang="ru-RU" alt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379513" y="1772816"/>
            <a:ext cx="11403531" cy="475252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Wingdings" pitchFamily="2" charset="2"/>
              <a:buChar char="u"/>
              <a:defRPr sz="2000" b="1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Создать комиссии ОО по проведению ИС (И). </a:t>
            </a:r>
          </a:p>
          <a:p>
            <a:pPr marL="0" indent="0">
              <a:spcBef>
                <a:spcPts val="0"/>
              </a:spcBef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Ознакомить персонал, привлекаемый к проведению ИС(И), </a:t>
            </a:r>
            <a:r>
              <a:rPr lang="ru-RU" sz="2800" b="0" kern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порядком проведения (под подпись</a:t>
            </a:r>
            <a:r>
              <a:rPr lang="ru-RU" sz="2800" b="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0" indent="0">
              <a:spcBef>
                <a:spcPts val="0"/>
              </a:spcBef>
              <a:buNone/>
              <a:tabLst>
                <a:tab pos="180975" algn="l"/>
              </a:tabLst>
              <a:defRPr/>
            </a:pP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Ознакомление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и родителей с Памяткой о порядке проведения ИС (И)  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инструкциями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МР).</a:t>
            </a:r>
            <a:r>
              <a:rPr lang="ru-RU" sz="2800" b="0" kern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  <a:tabLst>
                <a:tab pos="180975" algn="l"/>
              </a:tabLst>
              <a:defRPr/>
            </a:pP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Организовать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регистрацию обучающихся для участия в 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Предоставить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МОУО для </a:t>
            </a:r>
            <a:r>
              <a:rPr lang="ru-RU" sz="28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внесения в </a:t>
            </a:r>
            <a:r>
              <a:rPr lang="ru-RU" sz="2800" b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b="0" kern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Определить состав учителей-предметников и др. специалистов для работы в  муниципальной предметной комиссии (МПК) по проверке ИС (И).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sz="2400" kern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kern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kern="0" dirty="0" smtClean="0">
              <a:effectLst/>
            </a:endParaRPr>
          </a:p>
          <a:p>
            <a:pPr>
              <a:defRPr/>
            </a:pPr>
            <a:endParaRPr lang="ru-RU" kern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4736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757" y="20198"/>
            <a:ext cx="11999068" cy="8640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руководителя ОО при подготовке 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(И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 1 декабря  2021г. )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756" y="764704"/>
            <a:ext cx="11809312" cy="58478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817563" algn="l"/>
              </a:tabLst>
              <a:defRPr/>
            </a:pPr>
            <a:endParaRPr lang="ru-RU" sz="3200" kern="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817563" algn="l"/>
              </a:tabLst>
              <a:defRPr/>
            </a:pPr>
            <a:endParaRPr lang="ru-RU" sz="3200" kern="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817563" algn="l"/>
              </a:tabLst>
              <a:defRPr/>
            </a:pPr>
            <a:r>
              <a:rPr lang="ru-RU" sz="280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Подготовка персонала.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817563" algn="l"/>
              </a:tabLst>
              <a:defRPr/>
            </a:pPr>
            <a:r>
              <a:rPr lang="ru-RU" sz="280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Подготовка аудиторий.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817563" algn="l"/>
              </a:tabLst>
              <a:defRPr/>
            </a:pPr>
            <a:r>
              <a:rPr lang="ru-RU" sz="2800" kern="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Подготовка оборудования и материалов.</a:t>
            </a:r>
            <a:endParaRPr lang="ru-RU" sz="2800" kern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817563" algn="l"/>
              </a:tabLst>
              <a:defRPr/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800" kern="0" dirty="0" smtClean="0">
                <a:solidFill>
                  <a:schemeClr val="tx2"/>
                </a:solidFill>
                <a:latin typeface="Times New Roman" pitchFamily="18" charset="0"/>
                <a:cs typeface="Times New Roman" panose="02020603050405020304" pitchFamily="18" charset="0"/>
              </a:rPr>
              <a:t>Печать бланков  ИС(И)</a:t>
            </a:r>
            <a:r>
              <a:rPr lang="ru-RU" alt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tabLst>
                <a:tab pos="817563" algn="l"/>
              </a:tabLst>
              <a:defRPr/>
            </a:pPr>
            <a:r>
              <a:rPr lang="ru-RU" sz="2800" kern="0" dirty="0" smtClean="0">
                <a:solidFill>
                  <a:schemeClr val="tx2"/>
                </a:solidFill>
                <a:latin typeface="Times New Roman" pitchFamily="18" charset="0"/>
                <a:cs typeface="Times New Roman" panose="02020603050405020304" pitchFamily="18" charset="0"/>
              </a:rPr>
              <a:t>5.Подготовка форм: ИС-04–списки участников, ИС-05–ведомость проведения, ИС-06–протокол проверки, ИС-07–ведомость коррекции.</a:t>
            </a:r>
          </a:p>
          <a:p>
            <a:pPr marL="185738" indent="0">
              <a:lnSpc>
                <a:spcPct val="120000"/>
              </a:lnSpc>
              <a:spcBef>
                <a:spcPts val="0"/>
              </a:spcBef>
              <a:buNone/>
              <a:tabLst>
                <a:tab pos="627063" algn="l"/>
              </a:tabLst>
              <a:defRPr/>
            </a:pPr>
            <a:r>
              <a:rPr lang="ru-RU" alt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!!! ОО СПО, </a:t>
            </a:r>
            <a:r>
              <a:rPr lang="ru-RU" altLang="ru-RU" sz="2800" i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СОШ УФСИН и ВСШ№1 получают бланки и формы из </a:t>
            </a:r>
            <a:r>
              <a:rPr lang="ru-RU" alt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РЦОИ</a:t>
            </a:r>
          </a:p>
        </p:txBody>
      </p:sp>
    </p:spTree>
    <p:extLst>
      <p:ext uri="{BB962C8B-B14F-4D97-AF65-F5344CB8AC3E}">
        <p14:creationId xmlns:p14="http://schemas.microsoft.com/office/powerpoint/2010/main" val="164544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780" y="76200"/>
            <a:ext cx="11521279" cy="904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руководителя ОО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(И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декабря 2021 г.)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755" y="1052736"/>
            <a:ext cx="11999069" cy="554461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Проверить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учебных кабинетов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Провести распределение и инструктаж персонала.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Выдать организаторам инструкции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формы отчетности, черновики,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словари, </a:t>
            </a:r>
            <a:r>
              <a:rPr lang="ru-RU" sz="2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гелевые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ручки.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Выдать комплекты бланков по количеству участников, конверты для упаковки (см. формы сопроводительных бланков прошлого года);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Организовать размещение участников и  проведение инструктажа с ними.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В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9.45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получить темы сочинений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topic.rustest.ru, ссылка на данный ресурс также размещается на официальном сайте ФГБУ «ФЦТ»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rustest.ru)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тексты изложений из РЦОИ или ОИВ и передать в аудитории проведения.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 Провести 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84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852" y="304800"/>
            <a:ext cx="10157354" cy="6675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руководителя ОО при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ИС (И)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761" y="764704"/>
            <a:ext cx="11737304" cy="432048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Контролировать  правильность заполнения бланков участниками и организаторами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Приемка экзаменационных материалов: </a:t>
            </a:r>
            <a:r>
              <a:rPr lang="ru-RU" sz="28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поаудиторно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упакованных бланков, черновиков (файлы), формы отчетности и др.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Контроль за правильностью заполнения  форм отчетности  ИС-05 – ведомость проведения, частичное заполнение ИС-06 и пр.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81756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Копирование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оригиналов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заполненных бланков ИС(И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722313" algn="l"/>
              </a:tabLst>
            </a:pP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Передача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ИС(И)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конвертов с оригиналами,  копиями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и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отчётности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МПК(приказ № 959 п.5)</a:t>
            </a: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722313" algn="l"/>
              </a:tabLst>
            </a:pPr>
            <a:r>
              <a:rPr lang="ru-RU" sz="28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!!!Не копируются бланки тех, кто не завершил работу или был удален (их бланки вместе с ИС-08 или ИС-09 передаются </a:t>
            </a:r>
            <a:r>
              <a:rPr lang="ru-RU" sz="28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МПК </a:t>
            </a:r>
            <a:r>
              <a:rPr lang="ru-RU" sz="28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сканирования)</a:t>
            </a:r>
            <a:endParaRPr lang="ru-RU" altLang="ru-RU" sz="2800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90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3852" y="304800"/>
            <a:ext cx="10809751" cy="5764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руководителя ОО 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проведении </a:t>
            </a:r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 (И)</a:t>
            </a:r>
            <a:r>
              <a:rPr lang="ru-RU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3772" y="908720"/>
            <a:ext cx="11593289" cy="5184576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kern="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Своевременное ознакомление участников и их родителей с результатами ИС(И).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kern="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Контроль за возвратом конвертов с оригиналами бланков ИС(И) из МПК в ОО.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kern="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При необходимости организация повторного </a:t>
            </a:r>
            <a:r>
              <a:rPr lang="ru-RU" sz="2800" kern="0" dirty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ИС(И) </a:t>
            </a:r>
            <a:r>
              <a:rPr lang="ru-RU" sz="2800" kern="0" dirty="0" smtClean="0">
                <a:solidFill>
                  <a:srgbClr val="0405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(«незачет», «не завершил», «удален»)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4. Хранение в ОО в течение 4 лет оригиналов бланков ИС(И), аудиозаписей устных ИС(И); ИС(И) выпускников прошлых лет – хранятся в МОУО.</a:t>
            </a:r>
          </a:p>
          <a:p>
            <a:pPr marL="0" indent="0">
              <a:buNone/>
              <a:tabLst>
                <a:tab pos="180975" algn="l"/>
              </a:tabLst>
              <a:defRPr/>
            </a:pP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5. По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истечении срока хранения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организовать уничтожение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оригиналов бланков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ИС(И)  комиссиями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, возглавляемыми руководителями 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ОО </a:t>
            </a:r>
            <a:r>
              <a:rPr lang="ru-RU" sz="2800" dirty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или МОУО</a:t>
            </a:r>
            <a:r>
              <a:rPr lang="ru-RU" sz="2800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4050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91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32" y="5027613"/>
            <a:ext cx="9721434" cy="1706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1"/>
            <a:ext cx="12188825" cy="10064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и оценивания бланков ИС(И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altLang="ru-RU" sz="2800" b="1" dirty="0" smtClean="0">
                <a:solidFill>
                  <a:srgbClr val="040508"/>
                </a:solidFill>
                <a:latin typeface="Times New Roman" pitchFamily="18" charset="0"/>
                <a:cs typeface="Times New Roman" pitchFamily="18" charset="0"/>
              </a:rPr>
              <a:t>Заполнение бланка регистрации</a:t>
            </a:r>
            <a:endParaRPr lang="ru-RU" altLang="ru-RU" sz="2800" b="1" dirty="0">
              <a:solidFill>
                <a:srgbClr val="0405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Group 10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2070573"/>
              </p:ext>
            </p:extLst>
          </p:nvPr>
        </p:nvGraphicFramePr>
        <p:xfrm>
          <a:off x="134493" y="1006475"/>
          <a:ext cx="11836373" cy="4049034"/>
        </p:xfrm>
        <a:graphic>
          <a:graphicData uri="http://schemas.openxmlformats.org/drawingml/2006/table">
            <a:tbl>
              <a:tblPr/>
              <a:tblGrid>
                <a:gridCol w="48501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862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Заполняемые участником поля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Указания по заполнению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региона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субъекта РФ:  34 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ОО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ОО, где учится участник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Класс: номер, буква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Класс, в котором учится:   11а (12 а)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ОО, где пишет сочинение (изложение)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кабинета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Указывается номер аудитории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проведения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1-12-21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вида работы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– сочинение, 21 – изложение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вида работы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СОЧИНЕНИЕ   или   ИЗЛОЖЕНИЕ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295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темы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</a:t>
                      </a: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9159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бланков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использованных в работе бланков записи </a:t>
                      </a:r>
                    </a:p>
                  </a:txBody>
                  <a:tcPr marL="91414" marR="91414" marT="45712" marB="45712" anchor="ctr" horzOverflow="overflow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7863485" y="6007100"/>
            <a:ext cx="1058058" cy="5397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639991" y="6007101"/>
            <a:ext cx="6223495" cy="2698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20620" y="5124451"/>
            <a:ext cx="2128812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altLang="ru-RU" sz="1800" b="1" dirty="0">
                <a:solidFill>
                  <a:srgbClr val="002060"/>
                </a:solidFill>
                <a:effectLst/>
                <a:ea typeface="+mn-ea"/>
                <a:cs typeface="Times New Roman" panose="02020603050405020304" pitchFamily="18" charset="0"/>
              </a:rPr>
              <a:t>(заполняется членом комиссии при сдаче работы)</a:t>
            </a:r>
          </a:p>
        </p:txBody>
      </p:sp>
    </p:spTree>
    <p:extLst>
      <p:ext uri="{BB962C8B-B14F-4D97-AF65-F5344CB8AC3E}">
        <p14:creationId xmlns:p14="http://schemas.microsoft.com/office/powerpoint/2010/main" val="321612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2470</Words>
  <Application>Microsoft Office PowerPoint</Application>
  <PresentationFormat>Произвольный</PresentationFormat>
  <Paragraphs>210</Paragraphs>
  <Slides>28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Аспект</vt:lpstr>
      <vt:lpstr>Организационные вопросы проведения итогового сочинения  (изложения)   в образовательных организациях  в 2021/2022 учебном году</vt:lpstr>
      <vt:lpstr>Общие положения</vt:lpstr>
      <vt:lpstr>             Повторный допуск к написанию ИС(И)</vt:lpstr>
      <vt:lpstr>Функционал руководителя ОО при подготовке и проведении ИС (И)  (до 17 ноября 2021 г.)</vt:lpstr>
      <vt:lpstr>Функционал руководителя ОО при подготовке и проведении ИС (И)  (к 1 декабря  2021г. )</vt:lpstr>
      <vt:lpstr>Функционал руководителя ОО при проведении ИС (И)  (1 декабря 2021 г.)</vt:lpstr>
      <vt:lpstr>Функционал руководителя ОО при проведении ИС (И)  </vt:lpstr>
      <vt:lpstr>Функционал руководителя ОО после проведении ИС (И)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Ошибки на этапе печати бланков</vt:lpstr>
      <vt:lpstr>Функционал руководителя МПК по проверке ИС(И)</vt:lpstr>
      <vt:lpstr>Функционал руководителя МПК по проверке ИС(И)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оценивания итогового изложения </vt:lpstr>
      <vt:lpstr>Особенности организации итогового изложения </vt:lpstr>
      <vt:lpstr>Основные ошибки на этапе проверки экспертами ИС (И) и перенесения результатов проверки в оригиналы бланков регистрации</vt:lpstr>
      <vt:lpstr>Презентация PowerPoint</vt:lpstr>
      <vt:lpstr>Ошибки на этапе сканирования работ</vt:lpstr>
      <vt:lpstr> Не допустимо! При параметре «порог» – 192, полученное изображение может содержать точки: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2018-11-15T07:03:47Z</dcterms:created>
  <dcterms:modified xsi:type="dcterms:W3CDTF">2021-11-11T09:37:46Z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