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8" r:id="rId5"/>
    <p:sldId id="269" r:id="rId6"/>
    <p:sldId id="270" r:id="rId7"/>
    <p:sldId id="271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9848" y="947057"/>
            <a:ext cx="6873505" cy="36066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spc="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ru-RU" sz="3200" b="1" spc="0" dirty="0" smtClean="0">
                <a:solidFill>
                  <a:prstClr val="black"/>
                </a:solidFill>
                <a:latin typeface="Calibri"/>
              </a:rPr>
            </a:br>
            <a:r>
              <a:rPr lang="ru-RU" sz="3200" b="1" spc="0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3200" b="1" spc="0" dirty="0">
                <a:solidFill>
                  <a:prstClr val="black"/>
                </a:solidFill>
                <a:latin typeface="Calibri"/>
              </a:rPr>
            </a:br>
            <a:r>
              <a:rPr lang="ru-RU" sz="3200" b="1" spc="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ru-RU" sz="3200" b="1" spc="0" dirty="0" smtClean="0">
                <a:solidFill>
                  <a:prstClr val="black"/>
                </a:solidFill>
                <a:latin typeface="Calibri"/>
              </a:rPr>
            </a:br>
            <a:r>
              <a:rPr lang="ru-RU" sz="3200" b="1" spc="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ru-RU" sz="3200" b="1" spc="0" dirty="0" smtClean="0">
                <a:solidFill>
                  <a:prstClr val="black"/>
                </a:solidFill>
                <a:latin typeface="Calibri"/>
              </a:rPr>
            </a:br>
            <a:r>
              <a:rPr lang="ru-RU" sz="2400" b="1" spc="0" dirty="0" smtClean="0">
                <a:solidFill>
                  <a:prstClr val="black"/>
                </a:solidFill>
                <a:latin typeface="Calibri"/>
              </a:rPr>
              <a:t>ГАУ </a:t>
            </a:r>
            <a:r>
              <a:rPr lang="ru-RU" sz="2400" b="1" spc="0" dirty="0">
                <a:solidFill>
                  <a:prstClr val="black"/>
                </a:solidFill>
                <a:latin typeface="Calibri"/>
              </a:rPr>
              <a:t>ДПО «ВГАПО»</a:t>
            </a:r>
            <a:br>
              <a:rPr lang="ru-RU" sz="2400" b="1" spc="0" dirty="0">
                <a:solidFill>
                  <a:prstClr val="black"/>
                </a:solidFill>
                <a:latin typeface="Calibri"/>
              </a:rPr>
            </a:br>
            <a:r>
              <a:rPr lang="ru-RU" sz="2400" b="1" spc="0" dirty="0">
                <a:solidFill>
                  <a:prstClr val="black"/>
                </a:solidFill>
                <a:latin typeface="Calibri"/>
              </a:rPr>
              <a:t>Научно-методический центр психолого-педагогического </a:t>
            </a:r>
            <a:r>
              <a:rPr lang="ru-RU" sz="2400" b="1" spc="0" dirty="0" smtClean="0">
                <a:solidFill>
                  <a:prstClr val="black"/>
                </a:solidFill>
                <a:latin typeface="Calibri"/>
              </a:rPr>
              <a:t>сопровождения</a:t>
            </a:r>
            <a:br>
              <a:rPr lang="ru-RU" sz="2400" b="1" spc="0" dirty="0" smtClean="0">
                <a:solidFill>
                  <a:prstClr val="black"/>
                </a:solidFill>
                <a:latin typeface="Calibri"/>
              </a:rPr>
            </a:br>
            <a:r>
              <a:rPr lang="ru-RU" sz="2400" b="1" spc="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ru-RU" sz="2400" b="1" spc="0" dirty="0" smtClean="0">
                <a:solidFill>
                  <a:prstClr val="black"/>
                </a:solidFill>
                <a:latin typeface="Calibri"/>
              </a:rPr>
            </a:br>
            <a:r>
              <a:rPr lang="en-US" sz="3200" b="1" spc="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sz="3200" b="1" spc="0" dirty="0">
                <a:solidFill>
                  <a:prstClr val="black"/>
                </a:solidFill>
                <a:latin typeface="Calibri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Психологические аспекты формирования основ безопасного поведения несовершеннолетних на дороге</a:t>
            </a:r>
            <a:endParaRPr lang="ru-RU" sz="33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15" y="4890407"/>
            <a:ext cx="7315200" cy="849086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chemeClr val="tx1"/>
                </a:solidFill>
              </a:rPr>
              <a:t>Букаева</a:t>
            </a:r>
            <a:r>
              <a:rPr lang="ru-RU" b="1" dirty="0" smtClean="0">
                <a:solidFill>
                  <a:schemeClr val="tx1"/>
                </a:solidFill>
              </a:rPr>
              <a:t> Ирина Викторовна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специалист </a:t>
            </a:r>
            <a:r>
              <a:rPr lang="ru-RU" b="1" dirty="0" smtClean="0">
                <a:solidFill>
                  <a:schemeClr val="tx1"/>
                </a:solidFill>
              </a:rPr>
              <a:t>НМЦ ППС ГАУ ДПО «ВГАПО»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5965" y="762000"/>
            <a:ext cx="3616036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3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ВОЗРАСТНЫЕ ОСОБЕННОСТИ 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ПРОФИЛАКТИКИ ДОРОЖНО-ТРАНСПОРТНОГО ТРАВМАТИЗМА ДЕТЕЙ И ПОДРОСТКОВ</a:t>
            </a:r>
            <a:endParaRPr lang="ru-RU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9164" y="484909"/>
            <a:ext cx="7883236" cy="59713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как в повседневной жизни семьи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формировать навыки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безопасного поведения на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дороге у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РЕБЕНКА ДОШКОЛЬНОГО      ВОЗРАСТА</a:t>
            </a:r>
          </a:p>
          <a:p>
            <a:pPr marL="0" indent="0" algn="ctr">
              <a:buClr>
                <a:srgbClr val="0070C0"/>
              </a:buClr>
              <a:buNone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МЛАДШЕГО ШКОЛЬНИКА</a:t>
            </a:r>
          </a:p>
          <a:p>
            <a:pPr algn="ctr">
              <a:buClr>
                <a:srgbClr val="0070C0"/>
              </a:buClr>
              <a:buFont typeface="Wingdings" panose="05000000000000000000" pitchFamily="2" charset="2"/>
              <a:buChar char="ü"/>
            </a:pP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ПОДРОСТКА</a:t>
            </a:r>
          </a:p>
          <a:p>
            <a:pPr marL="0" indent="0" algn="ctr">
              <a:buNone/>
            </a:pPr>
            <a:endParaRPr lang="ru-RU" sz="3000" b="1" dirty="0" smtClean="0">
              <a:solidFill>
                <a:schemeClr val="tx1"/>
              </a:solidFill>
            </a:endParaRPr>
          </a:p>
          <a:p>
            <a:endParaRPr lang="ru-RU" sz="3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346" y="4225637"/>
            <a:ext cx="4281054" cy="252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1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545285"/>
              </p:ext>
            </p:extLst>
          </p:nvPr>
        </p:nvGraphicFramePr>
        <p:xfrm>
          <a:off x="429491" y="235526"/>
          <a:ext cx="11471564" cy="6421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1564"/>
              </a:tblGrid>
              <a:tr h="446494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ДОШКОЛЬНЫЙ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7931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Основной механизм формирования желательного поведения и навыков –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подражание значимым взрослым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поэтому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собственное последовательное поведение</a:t>
                      </a:r>
                      <a:r>
                        <a:rPr lang="ru-RU" sz="2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 дороге, когда вы с детьми именно этого возраста, особенно важно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912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Ребенок готов следовать Вашим правилам просто в силу </a:t>
                      </a:r>
                      <a:r>
                        <a:rPr lang="ru-RU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привязанности</a:t>
                      </a:r>
                    </a:p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НО!</a:t>
                      </a:r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Если внимания не достаточно – ребенок может добиваться его, намеренно нарушая правила)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36360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Кризис 3-летнего возраста («Я сам»)</a:t>
                      </a:r>
                      <a:r>
                        <a:rPr lang="ru-RU" sz="1800" i="1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упрямство, негативизм, стремление сделать все самому и наоборот. Будьте особенно внимательны, заранее берите ребенка за руку, гуляйте дальше от дороги и т.д.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09657"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несформированность эмоционально-волевой сферы (легкая</a:t>
                      </a:r>
                      <a:r>
                        <a:rPr lang="ru-RU" sz="1800" b="0" i="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отвлекаемость, забывание правил)</a:t>
                      </a:r>
                      <a:r>
                        <a:rPr lang="ru-RU" sz="2200" b="1" i="1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формируйте привычку прерывать разговор, игру, подходя к дороге     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80112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Многократное повторение простых правил понятным ребенку языком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в соответствующих ситуациях, без долгих рассуждений и длинных причинно-следственных цепочек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2879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Пользуйтесь возможностями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«возраста почемучек»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самостоятельно «добытые» знания, через собственную активную познавательную деятельность – лучше всего усваиваются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10953">
                <a:tc>
                  <a:txBody>
                    <a:bodyPr/>
                    <a:lstStyle/>
                    <a:p>
                      <a:pPr algn="ctr"/>
                      <a:r>
                        <a:rPr lang="ru-RU" sz="22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ИГРЫ, КАРТИНКИ,</a:t>
                      </a:r>
                      <a:r>
                        <a:rPr lang="ru-RU" sz="22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22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МУЛЬТФИЛЬМЫ, КНИГИ – </a:t>
                      </a:r>
                      <a:r>
                        <a:rPr lang="ru-RU" sz="2200" b="0" i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для</a:t>
                      </a:r>
                      <a:r>
                        <a:rPr lang="ru-RU" sz="2200" b="0" i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усвоения ПДД</a:t>
                      </a:r>
                      <a:endParaRPr lang="ru-RU" sz="2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87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03816"/>
              </p:ext>
            </p:extLst>
          </p:nvPr>
        </p:nvGraphicFramePr>
        <p:xfrm>
          <a:off x="429491" y="235526"/>
          <a:ext cx="11471564" cy="669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1564"/>
              </a:tblGrid>
              <a:tr h="434037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МЛАДШИЙ</a:t>
                      </a:r>
                      <a:r>
                        <a:rPr lang="ru-RU" sz="22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ШКОЛЬНЫЙ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641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Сохраняются плюсы предыдущего возрастного периода – ребенок по-прежнему готов следовать вашим правилам просто из любви к вам, чтобы заслужить Вашу похвалу и одобрение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7443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растет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способность к волевой регуляции своего поведения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ребенок постепенно выстраивает иерархическую структуру мотивов (сначала внимательно  перейдем дорогу, потом поиграем)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0744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Ведущей деятельностью становится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учебная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т.е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ребенка можно обучать навыкам безопасного поведения на дороге, изучать с ним правила дорожного движения</a:t>
                      </a:r>
                      <a:r>
                        <a:rPr lang="ru-RU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1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 УРОКАХ БЕЗОПАСНОСТИ ДД</a:t>
                      </a:r>
                      <a:endParaRPr lang="ru-RU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26687">
                <a:tc>
                  <a:txBody>
                    <a:bodyPr/>
                    <a:lstStyle/>
                    <a:p>
                      <a:r>
                        <a:rPr lang="ru-RU" sz="2200" b="1" i="1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2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Основная задача – научить самостоятельно безопасно вести себя на дороге</a:t>
                      </a:r>
                    </a:p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(изучить безопасные</a:t>
                      </a:r>
                      <a:r>
                        <a:rPr lang="ru-RU" sz="2200" b="1" i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маршруты, по которым ребенок передвигается без взрослых)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0037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Борьба мотивов: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опоздать или срезать по небезопасному маршруту </a:t>
                      </a:r>
                    </a:p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(собственный пример, адекватное отношение к опозданиям, учить рассчитывать время и т.д.)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08457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дороги во дворе, парковки тоже могут быть опасны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93907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Езда на велосипедах,</a:t>
                      </a:r>
                      <a:r>
                        <a:rPr lang="ru-RU" sz="2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самокатах, роликах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547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29102"/>
              </p:ext>
            </p:extLst>
          </p:nvPr>
        </p:nvGraphicFramePr>
        <p:xfrm>
          <a:off x="609600" y="287811"/>
          <a:ext cx="11166764" cy="6140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6764"/>
              </a:tblGrid>
              <a:tr h="420556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ПОДРОСТКОВЫЙ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1080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Возраст некритичного восприятия и выполнения правил прошел. Они, как и авторитет взрослых, активно подвергаются проверке, оспариваются.</a:t>
                      </a:r>
                    </a:p>
                    <a:p>
                      <a:pPr algn="ctr"/>
                      <a:r>
                        <a:rPr kumimoji="0" lang="ru-RU" sz="25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Важно</a:t>
                      </a:r>
                      <a:r>
                        <a:rPr kumimoji="0" lang="ru-RU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856306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Давать понять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(а часто прямо говорить), что когда мы настаиваем на соблюдении правил, </a:t>
                      </a:r>
                    </a:p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мы волнуемся за них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(а не стремимся управлять ими как маленькими)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76155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Пояснять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почему эти правила оправданы, вступать в полемику, приводить аргументы, </a:t>
                      </a:r>
                      <a:r>
                        <a:rPr lang="ru-RU" sz="22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позволять подросткам спорить с нами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 учить тем самым методам</a:t>
                      </a:r>
                    </a:p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«спора, в котором рождается истина»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75152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Вместе с подростками разбирать сложные, неоднозначные дорожные ситуации и на их примере повторять правила</a:t>
                      </a:r>
                      <a:endParaRPr lang="ru-RU" sz="2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40602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Обсуждать ситуации, когда мы, взрослые, сами нарушаем ПДД</a:t>
                      </a:r>
                      <a:endParaRPr lang="ru-RU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9479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Обеспечить возможности для занятий по интересам во внеурочное время (для реализации потребностей в общении, самореализации, положительных эмоциях, </a:t>
                      </a:r>
                      <a:r>
                        <a:rPr lang="ru-RU" sz="1800" b="1" i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чтобы подростки не искали этого в рискованных формах поведения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в том числе не гоняли по дорогам на велосипедах, самокатах, мопедах, а иногда и родительских машинах)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45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843709"/>
              </p:ext>
            </p:extLst>
          </p:nvPr>
        </p:nvGraphicFramePr>
        <p:xfrm>
          <a:off x="789708" y="193964"/>
          <a:ext cx="10834256" cy="6362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1"/>
                <a:gridCol w="4281055"/>
              </a:tblGrid>
              <a:tr h="1109574">
                <a:tc gridSpan="2">
                  <a:txBody>
                    <a:bodyPr/>
                    <a:lstStyle/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НЕСОВЕРШЕННОЛЕТНИЕ УЧАСТНИКИ ДОРОЖНОГО ДВИЖЕНИЯ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ПЕШЕХОДЫ, ПАССАЖИРЫ, ВЕЛОСИПЕДИСТЫ (ВОДИТЕЛИ САМОКАТОВ И Т.Д.)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59833">
                <a:tc>
                  <a:txBody>
                    <a:bodyPr/>
                    <a:lstStyle/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sng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«Взгляд с водительского места»</a:t>
                      </a:r>
                    </a:p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sng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(как видит пешеходов водитель)</a:t>
                      </a:r>
                      <a:endParaRPr lang="ru-RU" sz="20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комментирование дорожных ситуаций при езде в машине, общественном транспорте;</a:t>
                      </a:r>
                    </a:p>
                    <a:p>
                      <a:pPr marL="457200" indent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первый опыт вождения (детских машинок, велосипедов, самокатов)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7364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Правила безопасной езды на велосипедах, самокатах, роликах и т.д.</a:t>
                      </a:r>
                      <a:endParaRPr kumimoji="0" lang="ru-RU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319463">
                <a:tc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Что можно и чего нельзя делать, будучи пассажиром в машине, общественном транспорте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838" y="1384931"/>
            <a:ext cx="3554125" cy="19903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5004" y="3527283"/>
            <a:ext cx="2916816" cy="16417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3235" y="5168985"/>
            <a:ext cx="3172691" cy="137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5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41525"/>
              </p:ext>
            </p:extLst>
          </p:nvPr>
        </p:nvGraphicFramePr>
        <p:xfrm>
          <a:off x="3325090" y="775857"/>
          <a:ext cx="8104909" cy="5678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09"/>
              </a:tblGrid>
              <a:tr h="1354281">
                <a:tc>
                  <a:txBody>
                    <a:bodyPr/>
                    <a:lstStyle/>
                    <a:p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использовать наушники на улице, 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пользоваться телефоном «на ходу» и особенно у проезжей части!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54281">
                <a:tc>
                  <a:txBody>
                    <a:bodyPr/>
                    <a:lstStyle/>
                    <a:p>
                      <a:endParaRPr lang="ru-RU" sz="2000" b="1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Важно, чтобы ребенок выходил из дома в спокойном состоянии, тогда он лучше ориентируется, внимательнее на дороге, более сосредоточен, оценивая окружающую обстановку!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54281">
                <a:tc>
                  <a:txBody>
                    <a:bodyPr/>
                    <a:lstStyle/>
                    <a:p>
                      <a:endParaRPr lang="ru-RU" sz="2000" b="1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Воспитывать осторожность на дороге, не провоцируя развитие тревожности и неврозов!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54281">
                <a:tc>
                  <a:txBody>
                    <a:bodyPr/>
                    <a:lstStyle/>
                    <a:p>
                      <a:endParaRPr lang="ru-RU" sz="2000" b="1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Фоном всех наших «наставительных бесед» должны быть любовь, забота, доверие – тогда дети и подростки нас слышат и воспринимают!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63" y="1136075"/>
            <a:ext cx="2857500" cy="16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59" y="3103417"/>
            <a:ext cx="2877432" cy="256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96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</a:rPr>
              <a:t>Научно-методический центр психолого-педагогического сопровождения ГАУ ДПО «ВГАПО</a:t>
            </a:r>
            <a:r>
              <a:rPr lang="ru-RU" sz="2200" dirty="0" smtClean="0">
                <a:solidFill>
                  <a:schemeClr val="tx1"/>
                </a:solidFill>
              </a:rPr>
              <a:t>»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500" b="1" dirty="0">
                <a:solidFill>
                  <a:schemeClr val="tx1"/>
                </a:solidFill>
              </a:rPr>
              <a:t>Тел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8(8442)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60-66-22</a:t>
            </a:r>
            <a:r>
              <a:rPr lang="ru-RU" sz="2500" dirty="0" smtClean="0">
                <a:solidFill>
                  <a:schemeClr val="tx1"/>
                </a:solidFill>
              </a:rPr>
              <a:t/>
            </a:r>
            <a:br>
              <a:rPr lang="ru-RU" sz="2500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respsi@mail.ru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Спасибо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  <a:latin typeface="Calibri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за </a:t>
            </a:r>
            <a:r>
              <a:rPr lang="ru-RU" sz="60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85345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398</TotalTime>
  <Words>674</Words>
  <Application>Microsoft Office PowerPoint</Application>
  <PresentationFormat>Широкоэкранный</PresentationFormat>
  <Paragraphs>66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Times New Roman</vt:lpstr>
      <vt:lpstr>Wingdings</vt:lpstr>
      <vt:lpstr>Wingdings 2</vt:lpstr>
      <vt:lpstr>Рама</vt:lpstr>
      <vt:lpstr>    ГАУ ДПО «ВГАПО» Научно-методический центр психолого-педагогического сопровождения   Психологические аспекты формирования основ безопасного поведения несовершеннолетних на дороге</vt:lpstr>
      <vt:lpstr>ВОЗРАСТНЫЕ ОСОБЕННОСТИ   ПРОФИЛАКТИКИ ДОРОЖНО-ТРАНСПОРТНОГО ТРАВМАТИЗМА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Научно-методический центр психолого-педагогического сопровождения ГАУ ДПО «ВГАПО»    Тел. 8(8442) 60-66-22  respsi@mail.ru</vt:lpstr>
    </vt:vector>
  </TitlesOfParts>
  <Company>sborka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office</dc:creator>
  <cp:lastModifiedBy>Ирина</cp:lastModifiedBy>
  <cp:revision>36</cp:revision>
  <dcterms:created xsi:type="dcterms:W3CDTF">2023-02-06T09:28:41Z</dcterms:created>
  <dcterms:modified xsi:type="dcterms:W3CDTF">2023-09-19T20:31:42Z</dcterms:modified>
</cp:coreProperties>
</file>